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2" r:id="rId2"/>
    <p:sldMasterId id="2147483675" r:id="rId3"/>
    <p:sldMasterId id="2147483695" r:id="rId4"/>
    <p:sldMasterId id="2147483715" r:id="rId5"/>
  </p:sldMasterIdLst>
  <p:notesMasterIdLst>
    <p:notesMasterId r:id="rId2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10287000" cy="18288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Montserrat" panose="020B0604020202020204" charset="-52"/>
      <p:regular r:id="rId34"/>
      <p:bold r:id="rId35"/>
      <p:italic r:id="rId36"/>
      <p:boldItalic r:id="rId37"/>
    </p:embeddedFont>
    <p:embeddedFont>
      <p:font typeface="Montserrat Black" panose="020B0604020202020204" charset="-52"/>
      <p:bold r:id="rId38"/>
      <p:boldItalic r:id="rId39"/>
    </p:embeddedFont>
    <p:embeddedFont>
      <p:font typeface="Montserrat ExtraBold" panose="020B0604020202020204" charset="-52"/>
      <p:bold r:id="rId40"/>
      <p:boldItalic r:id="rId41"/>
    </p:embeddedFont>
    <p:embeddedFont>
      <p:font typeface="Montserrat Light" panose="020B0604020202020204" charset="-52"/>
      <p:regular r:id="rId42"/>
      <p:bold r:id="rId43"/>
      <p:italic r:id="rId44"/>
      <p:boldItalic r:id="rId45"/>
    </p:embeddedFont>
    <p:embeddedFont>
      <p:font typeface="Montserrat Medium" panose="020B0604020202020204" charset="-52"/>
      <p:regular r:id="rId46"/>
      <p:bold r:id="rId47"/>
      <p:italic r:id="rId48"/>
      <p:boldItalic r:id="rId49"/>
    </p:embeddedFont>
    <p:embeddedFont>
      <p:font typeface="Montserrat SemiBold" panose="020B0604020202020204" charset="-52"/>
      <p:regular r:id="rId50"/>
      <p:bold r:id="rId51"/>
      <p:italic r:id="rId52"/>
      <p:boldItalic r:id="rId53"/>
    </p:embeddedFont>
    <p:embeddedFont>
      <p:font typeface="Play" panose="020B0604020202020204" charset="0"/>
      <p:regular r:id="rId54"/>
      <p:bold r:id="rId55"/>
    </p:embeddedFont>
    <p:embeddedFont>
      <p:font typeface="Trebuchet MS" panose="020B0603020202020204" pitchFamily="3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36">
          <p15:clr>
            <a:srgbClr val="747775"/>
          </p15:clr>
        </p15:guide>
        <p15:guide id="2" pos="6594">
          <p15:clr>
            <a:srgbClr val="747775"/>
          </p15:clr>
        </p15:guide>
        <p15:guide id="3" pos="587">
          <p15:clr>
            <a:srgbClr val="747775"/>
          </p15:clr>
        </p15:guide>
        <p15:guide id="4" orient="horz" pos="5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h7LV+3wYsEXd3WC71LQRo7/KlcO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рас Попельницький" initials="" lastIdx="4" clrIdx="0"/>
  <p:cmAuthor id="1" name="Anastasiia Yakovets" initials="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994" y="58"/>
      </p:cViewPr>
      <p:guideLst>
        <p:guide orient="horz" pos="936"/>
        <p:guide pos="6594"/>
        <p:guide pos="587"/>
        <p:guide orient="horz" pos="5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6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font" Target="fonts/font29.fntdata"/><Relationship Id="rId5" Type="http://schemas.openxmlformats.org/officeDocument/2006/relationships/slideMaster" Target="slideMasters/slideMaster5.xml"/><Relationship Id="rId61" Type="http://schemas.openxmlformats.org/officeDocument/2006/relationships/commentAuthors" Target="commentAuthor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2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font" Target="fonts/font30.fntdata"/><Relationship Id="rId20" Type="http://schemas.openxmlformats.org/officeDocument/2006/relationships/slide" Target="slides/slide15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font" Target="fonts/font28.fntdata"/><Relationship Id="rId10" Type="http://schemas.openxmlformats.org/officeDocument/2006/relationships/slide" Target="slides/slide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customschemas.google.com/relationships/presentationmetadata" Target="meta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" name="Google Shape;267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0" name="Google Shape;480;p1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8" name="Google Shape;498;p1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5" name="Google Shape;515;p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4e2aa48fc9_0_323:notes"/>
          <p:cNvSpPr txBox="1">
            <a:spLocks noGrp="1"/>
          </p:cNvSpPr>
          <p:nvPr>
            <p:ph type="body" idx="1"/>
          </p:nvPr>
        </p:nvSpPr>
        <p:spPr>
          <a:xfrm>
            <a:off x="1028700" y="8801100"/>
            <a:ext cx="8229600" cy="72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g34e2aa48fc9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28430" y="2286000"/>
            <a:ext cx="8230200" cy="6172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4e2aa48fc9_0_512:notes"/>
          <p:cNvSpPr txBox="1">
            <a:spLocks noGrp="1"/>
          </p:cNvSpPr>
          <p:nvPr>
            <p:ph type="body" idx="1"/>
          </p:nvPr>
        </p:nvSpPr>
        <p:spPr>
          <a:xfrm>
            <a:off x="1028700" y="8801100"/>
            <a:ext cx="8229600" cy="72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76175" rIns="152375" bIns="761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</a:pPr>
            <a:endParaRPr/>
          </a:p>
        </p:txBody>
      </p:sp>
      <p:sp>
        <p:nvSpPr>
          <p:cNvPr id="545" name="Google Shape;545;g34e2aa48fc9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28430" y="2286000"/>
            <a:ext cx="8230200" cy="6172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34e2aa48fc9_0_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3082925" y="0"/>
            <a:ext cx="10666413" cy="6000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7" name="Google Shape;557;g34e2aa48fc9_0_93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500000" cy="6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76175" rIns="152375" bIns="7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g34e2aa48fc9_0_93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500000" cy="6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76175" rIns="152375" bIns="7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fld id="{00000000-1234-1234-1234-123412341234}" type="slidenum"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4e2aa48fc9_0_1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750482" y="0"/>
            <a:ext cx="8001600" cy="6000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4" name="Google Shape;574;g34e2aa48fc9_0_113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500000" cy="6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76175" rIns="152375" bIns="7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g34e2aa48fc9_0_113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500000" cy="6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76175" rIns="152375" bIns="7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fld id="{00000000-1234-1234-1234-123412341234}" type="slidenum"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4e2aa48fc9_0_1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9" name="Google Shape;589;g34e2aa48fc9_0_11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590" name="Google Shape;590;g34e2aa48fc9_0_11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US" sz="2300"/>
              <a:t>17</a:t>
            </a:fld>
            <a:endParaRPr sz="2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4e2aa48fc9_0_1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2250000" cy="225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3" name="Google Shape;603;g34e2aa48fc9_0_126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g34e2aa48fc9_0_126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4e2aa48fc9_0_1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3082925" y="0"/>
            <a:ext cx="10666413" cy="6000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g34e2aa48fc9_0_140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500000" cy="6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76175" rIns="152375" bIns="7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g34e2aa48fc9_0_140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500000" cy="6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76175" rIns="152375" bIns="76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fld id="{00000000-1234-1234-1234-123412341234}" type="slidenum"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7" name="Google Shape;277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4e2aa48fc9_0_1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2250000" cy="225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4" name="Google Shape;654;g34e2aa48fc9_0_151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g34e2aa48fc9_0_151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4e2aa48fc9_0_16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9" name="Google Shape;669;g34e2aa48fc9_0_16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</p:txBody>
      </p:sp>
      <p:sp>
        <p:nvSpPr>
          <p:cNvPr id="670" name="Google Shape;670;g34e2aa48fc9_0_16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21</a:t>
            </a:fld>
            <a:endParaRPr sz="15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4e2aa48fc9_0_16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874713" y="0"/>
            <a:ext cx="3998913" cy="224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6" name="Google Shape;686;g34e2aa48fc9_0_166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g34e2aa48fc9_0_166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7" name="Google Shape;707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2" name="Google Shape;292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Google Shape;320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e2aa48fc9_0_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2250000" cy="225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g34e2aa48fc9_0_72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34e2aa48fc9_0_72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2" name="Google Shape;362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8" name="Google Shape;398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8" name="Google Shape;428;p1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0" name="Google Shape;450;p1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34e2aa48fc9_0_550"/>
          <p:cNvSpPr txBox="1">
            <a:spLocks noGrp="1"/>
          </p:cNvSpPr>
          <p:nvPr>
            <p:ph type="title"/>
          </p:nvPr>
        </p:nvSpPr>
        <p:spPr>
          <a:xfrm>
            <a:off x="907316" y="1683545"/>
            <a:ext cx="8333700" cy="70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Arial"/>
              <a:buNone/>
              <a:defRPr sz="86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0" name="Google Shape;40;g34e2aa48fc9_0_5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g34e2aa48fc9_0_5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79" y="9302489"/>
            <a:ext cx="1782001" cy="35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White">
  <p:cSld name="1_Title Slide White">
    <p:bg>
      <p:bgPr>
        <a:solidFill>
          <a:schemeClr val="lt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4e2aa48fc9_0_554"/>
          <p:cNvSpPr txBox="1">
            <a:spLocks noGrp="1"/>
          </p:cNvSpPr>
          <p:nvPr>
            <p:ph type="title"/>
          </p:nvPr>
        </p:nvSpPr>
        <p:spPr>
          <a:xfrm>
            <a:off x="907316" y="715567"/>
            <a:ext cx="16289100" cy="13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4" name="Google Shape;44;g34e2aa48fc9_0_5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g34e2aa48fc9_0_5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79" y="9302489"/>
            <a:ext cx="1782001" cy="35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 White" type="tx">
  <p:cSld name="TITLE_AND_BODY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4e2aa48fc9_0_558"/>
          <p:cNvSpPr/>
          <p:nvPr/>
        </p:nvSpPr>
        <p:spPr>
          <a:xfrm>
            <a:off x="0" y="0"/>
            <a:ext cx="78207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g34e2aa48fc9_0_558"/>
          <p:cNvPicPr preferRelativeResize="0"/>
          <p:nvPr/>
        </p:nvPicPr>
        <p:blipFill rotWithShape="1">
          <a:blip r:embed="rId2">
            <a:alphaModFix/>
          </a:blip>
          <a:srcRect l="59399" r="-4" b="5051"/>
          <a:stretch/>
        </p:blipFill>
        <p:spPr>
          <a:xfrm flipH="1">
            <a:off x="-597" y="0"/>
            <a:ext cx="7821134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g34e2aa48fc9_0_558"/>
          <p:cNvSpPr txBox="1">
            <a:spLocks noGrp="1"/>
          </p:cNvSpPr>
          <p:nvPr>
            <p:ph type="title"/>
          </p:nvPr>
        </p:nvSpPr>
        <p:spPr>
          <a:xfrm>
            <a:off x="8283790" y="715566"/>
            <a:ext cx="8912700" cy="44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34e2aa48fc9_0_558"/>
          <p:cNvSpPr txBox="1">
            <a:spLocks noGrp="1"/>
          </p:cNvSpPr>
          <p:nvPr>
            <p:ph type="body" idx="1"/>
          </p:nvPr>
        </p:nvSpPr>
        <p:spPr>
          <a:xfrm>
            <a:off x="8283790" y="5125454"/>
            <a:ext cx="8912700" cy="4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6000"/>
              <a:buFont typeface="Arial"/>
              <a:buNone/>
              <a:defRPr sz="60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000"/>
              <a:buFont typeface="Arial"/>
              <a:buNone/>
              <a:defRPr sz="3000"/>
            </a:lvl2pPr>
            <a:lvl3pPr marL="1371600" lvl="2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000"/>
              <a:buFont typeface="Arial"/>
              <a:buNone/>
              <a:defRPr sz="3000"/>
            </a:lvl3pPr>
            <a:lvl4pPr marL="1828800" lvl="3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000"/>
              <a:buFont typeface="Arial"/>
              <a:buNone/>
              <a:defRPr sz="3000"/>
            </a:lvl4pPr>
            <a:lvl5pPr marL="2286000" lvl="4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000"/>
              <a:buFont typeface="Arial"/>
              <a:buNone/>
              <a:defRPr sz="300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and List">
  <p:cSld name="4_Title and List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4e2aa48fc9_0_563"/>
          <p:cNvSpPr/>
          <p:nvPr/>
        </p:nvSpPr>
        <p:spPr>
          <a:xfrm>
            <a:off x="-1" y="0"/>
            <a:ext cx="91434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g34e2aa48fc9_0_5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44541"/>
            <a:ext cx="590550" cy="59055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g34e2aa48fc9_0_563"/>
          <p:cNvSpPr txBox="1">
            <a:spLocks noGrp="1"/>
          </p:cNvSpPr>
          <p:nvPr>
            <p:ph type="body" idx="1"/>
          </p:nvPr>
        </p:nvSpPr>
        <p:spPr>
          <a:xfrm>
            <a:off x="925177" y="2152325"/>
            <a:ext cx="73050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7900"/>
              <a:buNone/>
              <a:defRPr sz="6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None/>
              <a:defRPr/>
            </a:lvl2pPr>
            <a:lvl3pPr marL="1371600" lvl="2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3pPr>
            <a:lvl4pPr marL="1828800" lvl="3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4pPr>
            <a:lvl5pPr marL="2286000" lvl="4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g34e2aa48fc9_0_563"/>
          <p:cNvSpPr txBox="1">
            <a:spLocks noGrp="1"/>
          </p:cNvSpPr>
          <p:nvPr>
            <p:ph type="body" idx="2"/>
          </p:nvPr>
        </p:nvSpPr>
        <p:spPr>
          <a:xfrm>
            <a:off x="925177" y="4572000"/>
            <a:ext cx="7305000" cy="4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300"/>
              <a:buNone/>
              <a:defRPr sz="3600">
                <a:solidFill>
                  <a:srgbClr val="E0C7F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None/>
              <a:defRPr/>
            </a:lvl2pPr>
            <a:lvl3pPr marL="1371600" lvl="2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3pPr>
            <a:lvl4pPr marL="1828800" lvl="3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4pPr>
            <a:lvl5pPr marL="2286000" lvl="4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g34e2aa48fc9_0_563"/>
          <p:cNvSpPr txBox="1">
            <a:spLocks noGrp="1"/>
          </p:cNvSpPr>
          <p:nvPr>
            <p:ph type="body" idx="3"/>
          </p:nvPr>
        </p:nvSpPr>
        <p:spPr>
          <a:xfrm>
            <a:off x="10028211" y="2152325"/>
            <a:ext cx="73050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7900"/>
              <a:buNone/>
              <a:defRPr sz="66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None/>
              <a:defRPr/>
            </a:lvl2pPr>
            <a:lvl3pPr marL="1371600" lvl="2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3pPr>
            <a:lvl4pPr marL="1828800" lvl="3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4pPr>
            <a:lvl5pPr marL="2286000" lvl="4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g34e2aa48fc9_0_563"/>
          <p:cNvSpPr txBox="1">
            <a:spLocks noGrp="1"/>
          </p:cNvSpPr>
          <p:nvPr>
            <p:ph type="body" idx="4"/>
          </p:nvPr>
        </p:nvSpPr>
        <p:spPr>
          <a:xfrm>
            <a:off x="10028211" y="4572000"/>
            <a:ext cx="7305000" cy="4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50165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300"/>
              <a:buFont typeface="NTR"/>
              <a:buChar char="✦"/>
              <a:defRPr sz="3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None/>
              <a:defRPr/>
            </a:lvl2pPr>
            <a:lvl3pPr marL="1371600" lvl="2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3pPr>
            <a:lvl4pPr marL="1828800" lvl="3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4pPr>
            <a:lvl5pPr marL="2286000" lvl="4" indent="-3302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1600"/>
              <a:buChar char="—"/>
              <a:defRPr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7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and List">
  <p:cSld name="3_Title and List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e2aa48fc9_0_570"/>
          <p:cNvSpPr/>
          <p:nvPr/>
        </p:nvSpPr>
        <p:spPr>
          <a:xfrm>
            <a:off x="0" y="0"/>
            <a:ext cx="52011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34e2aa48fc9_0_570"/>
          <p:cNvSpPr txBox="1">
            <a:spLocks noGrp="1"/>
          </p:cNvSpPr>
          <p:nvPr>
            <p:ph type="body" idx="1"/>
          </p:nvPr>
        </p:nvSpPr>
        <p:spPr>
          <a:xfrm>
            <a:off x="6108307" y="755480"/>
            <a:ext cx="11164200" cy="87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1" i="0"/>
            </a:lvl1pPr>
            <a:lvl2pPr marL="91440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0" i="0"/>
            </a:lvl2pPr>
            <a:lvl3pPr marL="137160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3pPr>
            <a:lvl4pPr marL="182880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4pPr>
            <a:lvl5pPr marL="228600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g34e2aa48fc9_0_570"/>
          <p:cNvSpPr txBox="1">
            <a:spLocks noGrp="1"/>
          </p:cNvSpPr>
          <p:nvPr>
            <p:ph type="title"/>
          </p:nvPr>
        </p:nvSpPr>
        <p:spPr>
          <a:xfrm>
            <a:off x="907316" y="1281364"/>
            <a:ext cx="3493500" cy="7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  <a:defRPr sz="6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62" name="Google Shape;62;g34e2aa48fc9_0_5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44541"/>
            <a:ext cx="590550" cy="59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List">
  <p:cSld name="2_Title and List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e2aa48fc9_0_575"/>
          <p:cNvSpPr/>
          <p:nvPr/>
        </p:nvSpPr>
        <p:spPr>
          <a:xfrm>
            <a:off x="0" y="0"/>
            <a:ext cx="52011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g34e2aa48fc9_0_575"/>
          <p:cNvPicPr preferRelativeResize="0"/>
          <p:nvPr/>
        </p:nvPicPr>
        <p:blipFill rotWithShape="1">
          <a:blip r:embed="rId2">
            <a:alphaModFix/>
          </a:blip>
          <a:srcRect l="22611" r="57065" b="21666"/>
          <a:stretch/>
        </p:blipFill>
        <p:spPr>
          <a:xfrm>
            <a:off x="0" y="-30539"/>
            <a:ext cx="4755192" cy="103094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4e2aa48fc9_0_575"/>
          <p:cNvSpPr txBox="1">
            <a:spLocks noGrp="1"/>
          </p:cNvSpPr>
          <p:nvPr>
            <p:ph type="body" idx="1"/>
          </p:nvPr>
        </p:nvSpPr>
        <p:spPr>
          <a:xfrm>
            <a:off x="6125666" y="755480"/>
            <a:ext cx="11146800" cy="87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1" i="0"/>
            </a:lvl1pPr>
            <a:lvl2pPr marL="91440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0" i="0"/>
            </a:lvl2pPr>
            <a:lvl3pPr marL="137160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3pPr>
            <a:lvl4pPr marL="182880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4pPr>
            <a:lvl5pPr marL="228600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67" name="Google Shape;67;g34e2aa48fc9_0_5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1821" y="9299698"/>
            <a:ext cx="1781173" cy="35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 White">
  <p:cSld name="4_Title and Content White">
    <p:bg>
      <p:bgPr>
        <a:solidFill>
          <a:srgbClr val="FFFFFF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e2aa48fc9_0_580"/>
          <p:cNvSpPr/>
          <p:nvPr/>
        </p:nvSpPr>
        <p:spPr>
          <a:xfrm>
            <a:off x="7794343" y="0"/>
            <a:ext cx="104937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34e2aa48fc9_0_580"/>
          <p:cNvSpPr txBox="1">
            <a:spLocks noGrp="1"/>
          </p:cNvSpPr>
          <p:nvPr>
            <p:ph type="title"/>
          </p:nvPr>
        </p:nvSpPr>
        <p:spPr>
          <a:xfrm>
            <a:off x="907317" y="1902619"/>
            <a:ext cx="5932200" cy="32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 sz="72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34e2aa48fc9_0_580"/>
          <p:cNvSpPr txBox="1">
            <a:spLocks noGrp="1"/>
          </p:cNvSpPr>
          <p:nvPr>
            <p:ph type="body" idx="1"/>
          </p:nvPr>
        </p:nvSpPr>
        <p:spPr>
          <a:xfrm>
            <a:off x="924675" y="5143500"/>
            <a:ext cx="59148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1pPr>
            <a:lvl2pPr marL="914400" lvl="1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3pPr>
            <a:lvl4pPr marL="1828800" lvl="3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4pPr>
            <a:lvl5pPr marL="2286000" lvl="4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72" name="Google Shape;72;g34e2aa48fc9_0_5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716420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g34e2aa48fc9_0_580"/>
          <p:cNvSpPr>
            <a:spLocks noGrp="1"/>
          </p:cNvSpPr>
          <p:nvPr>
            <p:ph type="pic" idx="2"/>
          </p:nvPr>
        </p:nvSpPr>
        <p:spPr>
          <a:xfrm>
            <a:off x="7794343" y="0"/>
            <a:ext cx="104928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83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White">
  <p:cSld name="1_Title and Content White">
    <p:bg>
      <p:bgPr>
        <a:solidFill>
          <a:srgbClr val="FFFFF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e2aa48fc9_0_586"/>
          <p:cNvSpPr txBox="1">
            <a:spLocks noGrp="1"/>
          </p:cNvSpPr>
          <p:nvPr>
            <p:ph type="title"/>
          </p:nvPr>
        </p:nvSpPr>
        <p:spPr>
          <a:xfrm>
            <a:off x="907316" y="723841"/>
            <a:ext cx="16554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4800"/>
              <a:buFont typeface="Arial"/>
              <a:buNone/>
              <a:defRPr b="1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34e2aa48fc9_0_586"/>
          <p:cNvSpPr txBox="1">
            <a:spLocks noGrp="1"/>
          </p:cNvSpPr>
          <p:nvPr>
            <p:ph type="body" idx="1"/>
          </p:nvPr>
        </p:nvSpPr>
        <p:spPr>
          <a:xfrm>
            <a:off x="907316" y="1925014"/>
            <a:ext cx="165540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1" i="0"/>
            </a:lvl1pPr>
            <a:lvl2pPr marL="91440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0" i="0"/>
            </a:lvl2pPr>
            <a:lvl3pPr marL="137160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3pPr>
            <a:lvl4pPr marL="182880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4pPr>
            <a:lvl5pPr marL="228600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77" name="Google Shape;77;g34e2aa48fc9_0_5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g34e2aa48fc9_0_5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79" y="9302489"/>
            <a:ext cx="1782001" cy="35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 White">
  <p:cSld name="2_Title and Content White">
    <p:bg>
      <p:bgPr>
        <a:solidFill>
          <a:srgbClr val="FFFFFF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e2aa48fc9_0_591"/>
          <p:cNvSpPr txBox="1">
            <a:spLocks noGrp="1"/>
          </p:cNvSpPr>
          <p:nvPr>
            <p:ph type="title"/>
          </p:nvPr>
        </p:nvSpPr>
        <p:spPr>
          <a:xfrm>
            <a:off x="1859002" y="608136"/>
            <a:ext cx="154206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34e2aa48fc9_0_591"/>
          <p:cNvSpPr txBox="1">
            <a:spLocks noGrp="1"/>
          </p:cNvSpPr>
          <p:nvPr>
            <p:ph type="body" idx="1"/>
          </p:nvPr>
        </p:nvSpPr>
        <p:spPr>
          <a:xfrm>
            <a:off x="924675" y="1925014"/>
            <a:ext cx="16354800" cy="75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482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Char char="✦"/>
              <a:defRPr sz="3300" b="1" i="0"/>
            </a:lvl1pPr>
            <a:lvl2pPr marL="914400" lvl="1" indent="-482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Char char="✦"/>
              <a:defRPr sz="3300" b="0" i="0"/>
            </a:lvl2pPr>
            <a:lvl3pPr marL="1371600" lvl="2" indent="-482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Char char="—"/>
              <a:defRPr sz="3300" b="0" i="0"/>
            </a:lvl3pPr>
            <a:lvl4pPr marL="1828800" lvl="3" indent="-482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Char char="—"/>
              <a:defRPr sz="3300" b="0" i="0"/>
            </a:lvl4pPr>
            <a:lvl5pPr marL="2286000" lvl="4" indent="-482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Char char="—"/>
              <a:defRPr sz="3300"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82" name="Google Shape;82;g34e2aa48fc9_0_5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71642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83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ll Title and Content White">
  <p:cSld name="Small Title and Content White"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e2aa48fc9_0_595"/>
          <p:cNvSpPr txBox="1">
            <a:spLocks noGrp="1"/>
          </p:cNvSpPr>
          <p:nvPr>
            <p:ph type="title"/>
          </p:nvPr>
        </p:nvSpPr>
        <p:spPr>
          <a:xfrm>
            <a:off x="907316" y="348543"/>
            <a:ext cx="155538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85" name="Google Shape;85;g34e2aa48fc9_0_5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5911" y="323476"/>
            <a:ext cx="464683" cy="46468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34e2aa48fc9_0_595"/>
          <p:cNvSpPr txBox="1">
            <a:spLocks noGrp="1"/>
          </p:cNvSpPr>
          <p:nvPr>
            <p:ph type="body" idx="1"/>
          </p:nvPr>
        </p:nvSpPr>
        <p:spPr>
          <a:xfrm>
            <a:off x="315910" y="1082589"/>
            <a:ext cx="17611200" cy="88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✦"/>
              <a:defRPr sz="2700"/>
            </a:lvl1pPr>
            <a:lvl2pPr marL="914400" lvl="1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✦"/>
              <a:defRPr sz="2700"/>
            </a:lvl2pPr>
            <a:lvl3pPr marL="1371600" lvl="2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—"/>
              <a:defRPr sz="2700"/>
            </a:lvl3pPr>
            <a:lvl4pPr marL="1828800" lvl="3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—"/>
              <a:defRPr sz="2700"/>
            </a:lvl4pPr>
            <a:lvl5pPr marL="2286000" lvl="4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—"/>
              <a:defRPr sz="270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8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White">
  <p:cSld name="1_Title Slide White">
    <p:bg>
      <p:bgPr>
        <a:solidFill>
          <a:schemeClr val="l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g34c86fb0515_0_88"/>
          <p:cNvSpPr txBox="1">
            <a:spLocks noGrp="1"/>
          </p:cNvSpPr>
          <p:nvPr>
            <p:ph type="title"/>
          </p:nvPr>
        </p:nvSpPr>
        <p:spPr>
          <a:xfrm>
            <a:off x="907317" y="715566"/>
            <a:ext cx="162894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60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 sz="1100"/>
            </a:lvl9pPr>
          </a:lstStyle>
          <a:p>
            <a:endParaRPr/>
          </a:p>
        </p:txBody>
      </p:sp>
      <p:pic>
        <p:nvPicPr>
          <p:cNvPr id="9" name="Google Shape;9;g34c86fb0515_0_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9134614"/>
            <a:ext cx="60956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g34c86fb0515_0_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6" y="9302489"/>
            <a:ext cx="1781884" cy="359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Gray">
  <p:cSld name="1_Title and Content Gray">
    <p:bg>
      <p:bgPr>
        <a:solidFill>
          <a:srgbClr val="F2F1F3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e2aa48fc9_0_599"/>
          <p:cNvSpPr txBox="1">
            <a:spLocks noGrp="1"/>
          </p:cNvSpPr>
          <p:nvPr>
            <p:ph type="title"/>
          </p:nvPr>
        </p:nvSpPr>
        <p:spPr>
          <a:xfrm>
            <a:off x="907316" y="723841"/>
            <a:ext cx="16124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4800"/>
              <a:buFont typeface="Arial"/>
              <a:buNone/>
              <a:defRPr b="1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34e2aa48fc9_0_599"/>
          <p:cNvSpPr txBox="1">
            <a:spLocks noGrp="1"/>
          </p:cNvSpPr>
          <p:nvPr>
            <p:ph type="body" idx="1"/>
          </p:nvPr>
        </p:nvSpPr>
        <p:spPr>
          <a:xfrm>
            <a:off x="907316" y="1925014"/>
            <a:ext cx="161247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1" i="0"/>
            </a:lvl1pPr>
            <a:lvl2pPr marL="91440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0" i="0"/>
            </a:lvl2pPr>
            <a:lvl3pPr marL="137160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3pPr>
            <a:lvl4pPr marL="182880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4pPr>
            <a:lvl5pPr marL="228600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g34e2aa48fc9_0_6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Purple">
  <p:cSld name="Blank-Purple">
    <p:bg>
      <p:bgPr>
        <a:solidFill>
          <a:schemeClr val="dk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Dark">
  <p:cSld name="Blank-Dar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ll Title and Content Dark">
  <p:cSld name="Small Title and Content Dark">
    <p:bg>
      <p:bgPr>
        <a:solidFill>
          <a:srgbClr val="000000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e2aa48fc9_0_606"/>
          <p:cNvSpPr txBox="1">
            <a:spLocks noGrp="1"/>
          </p:cNvSpPr>
          <p:nvPr>
            <p:ph type="title"/>
          </p:nvPr>
        </p:nvSpPr>
        <p:spPr>
          <a:xfrm>
            <a:off x="907316" y="348543"/>
            <a:ext cx="155538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96" name="Google Shape;96;g34e2aa48fc9_0_6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5911" y="323476"/>
            <a:ext cx="464683" cy="464683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34e2aa48fc9_0_606"/>
          <p:cNvSpPr txBox="1">
            <a:spLocks noGrp="1"/>
          </p:cNvSpPr>
          <p:nvPr>
            <p:ph type="body" idx="1"/>
          </p:nvPr>
        </p:nvSpPr>
        <p:spPr>
          <a:xfrm>
            <a:off x="315910" y="1082589"/>
            <a:ext cx="17611200" cy="88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✦"/>
              <a:defRPr sz="2700">
                <a:solidFill>
                  <a:schemeClr val="accent3"/>
                </a:solidFill>
              </a:defRPr>
            </a:lvl1pPr>
            <a:lvl2pPr marL="914400" lvl="1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✦"/>
              <a:defRPr sz="2700">
                <a:solidFill>
                  <a:schemeClr val="accent3"/>
                </a:solidFill>
              </a:defRPr>
            </a:lvl2pPr>
            <a:lvl3pPr marL="1371600" lvl="2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—"/>
              <a:defRPr sz="2700">
                <a:solidFill>
                  <a:schemeClr val="accent3"/>
                </a:solidFill>
              </a:defRPr>
            </a:lvl3pPr>
            <a:lvl4pPr marL="1828800" lvl="3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—"/>
              <a:defRPr sz="2700">
                <a:solidFill>
                  <a:schemeClr val="accent3"/>
                </a:solidFill>
              </a:defRPr>
            </a:lvl4pPr>
            <a:lvl5pPr marL="2286000" lvl="4" indent="-4318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3200"/>
              <a:buChar char="—"/>
              <a:defRPr sz="2700">
                <a:solidFill>
                  <a:schemeClr val="accent3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83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Dark">
  <p:cSld name="Blank_Dark">
    <p:bg>
      <p:bgPr>
        <a:solidFill>
          <a:srgbClr val="000000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34e2aa48fc9_0_6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679179" y="9299698"/>
            <a:ext cx="1782000" cy="352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34e2aa48fc9_0_6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4675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White">
  <p:cSld name="1_Title Slide White"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e2aa48fc9_0_749"/>
          <p:cNvSpPr txBox="1">
            <a:spLocks noGrp="1"/>
          </p:cNvSpPr>
          <p:nvPr>
            <p:ph type="title"/>
          </p:nvPr>
        </p:nvSpPr>
        <p:spPr>
          <a:xfrm>
            <a:off x="907317" y="715566"/>
            <a:ext cx="162894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60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pic>
        <p:nvPicPr>
          <p:cNvPr id="106" name="Google Shape;106;g34e2aa48fc9_0_7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9134614"/>
            <a:ext cx="60956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34e2aa48fc9_0_7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6" y="9302489"/>
            <a:ext cx="1781884" cy="359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 White">
  <p:cSld name="3_Title and Content White">
    <p:bg>
      <p:bgPr>
        <a:solidFill>
          <a:srgbClr val="FFFFFF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4e2aa48fc9_0_753"/>
          <p:cNvSpPr txBox="1">
            <a:spLocks noGrp="1"/>
          </p:cNvSpPr>
          <p:nvPr>
            <p:ph type="title"/>
          </p:nvPr>
        </p:nvSpPr>
        <p:spPr>
          <a:xfrm>
            <a:off x="907317" y="1902618"/>
            <a:ext cx="8866200" cy="3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72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34e2aa48fc9_0_753"/>
          <p:cNvSpPr txBox="1">
            <a:spLocks noGrp="1"/>
          </p:cNvSpPr>
          <p:nvPr>
            <p:ph type="body" idx="1"/>
          </p:nvPr>
        </p:nvSpPr>
        <p:spPr>
          <a:xfrm>
            <a:off x="924674" y="5143500"/>
            <a:ext cx="88488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3pPr>
            <a:lvl4pPr marL="1828800" lvl="3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4pPr>
            <a:lvl5pPr marL="2286000" lvl="4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pic>
        <p:nvPicPr>
          <p:cNvPr id="111" name="Google Shape;111;g34e2aa48fc9_0_7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716420"/>
            <a:ext cx="60956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34e2aa48fc9_0_753"/>
          <p:cNvSpPr/>
          <p:nvPr/>
        </p:nvSpPr>
        <p:spPr>
          <a:xfrm>
            <a:off x="10467478" y="0"/>
            <a:ext cx="78204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34e2aa48fc9_0_753"/>
          <p:cNvSpPr>
            <a:spLocks noGrp="1"/>
          </p:cNvSpPr>
          <p:nvPr>
            <p:ph type="pic" idx="2"/>
          </p:nvPr>
        </p:nvSpPr>
        <p:spPr>
          <a:xfrm>
            <a:off x="10467475" y="0"/>
            <a:ext cx="78204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18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obj">
  <p:cSld name="OBJEC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4e2aa48fc9_0_759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 i="0">
                <a:solidFill>
                  <a:srgbClr val="33332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34e2aa48fc9_0_759"/>
          <p:cNvSpPr txBox="1">
            <a:spLocks noGrp="1"/>
          </p:cNvSpPr>
          <p:nvPr>
            <p:ph type="body" idx="1"/>
          </p:nvPr>
        </p:nvSpPr>
        <p:spPr>
          <a:xfrm>
            <a:off x="914401" y="5584325"/>
            <a:ext cx="79554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1pPr>
            <a:lvl2pPr marL="91440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2pPr>
            <a:lvl3pPr marL="137160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3pPr>
            <a:lvl4pPr marL="182880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4pPr>
            <a:lvl5pPr marL="228600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g34e2aa48fc9_0_759"/>
          <p:cNvSpPr txBox="1">
            <a:spLocks noGrp="1"/>
          </p:cNvSpPr>
          <p:nvPr>
            <p:ph type="body" idx="2"/>
          </p:nvPr>
        </p:nvSpPr>
        <p:spPr>
          <a:xfrm>
            <a:off x="9418325" y="5584325"/>
            <a:ext cx="79554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1pPr>
            <a:lvl2pPr marL="91440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2pPr>
            <a:lvl3pPr marL="137160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3pPr>
            <a:lvl4pPr marL="182880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4pPr>
            <a:lvl5pPr marL="228600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g34e2aa48fc9_0_75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g34e2aa48fc9_0_75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g34e2aa48fc9_0_75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4e2aa48fc9_0_766"/>
          <p:cNvSpPr/>
          <p:nvPr/>
        </p:nvSpPr>
        <p:spPr>
          <a:xfrm>
            <a:off x="0" y="0"/>
            <a:ext cx="7824089" cy="10291509"/>
          </a:xfrm>
          <a:custGeom>
            <a:avLst/>
            <a:gdLst/>
            <a:ahLst/>
            <a:cxnLst/>
            <a:rect l="l" t="t" r="r" b="b"/>
            <a:pathLst>
              <a:path w="8597900" h="11309350" extrusionOk="0">
                <a:moveTo>
                  <a:pt x="8597553" y="0"/>
                </a:moveTo>
                <a:lnTo>
                  <a:pt x="0" y="0"/>
                </a:lnTo>
                <a:lnTo>
                  <a:pt x="0" y="11309263"/>
                </a:lnTo>
                <a:lnTo>
                  <a:pt x="8597553" y="11309263"/>
                </a:lnTo>
                <a:lnTo>
                  <a:pt x="8597553" y="0"/>
                </a:lnTo>
                <a:close/>
              </a:path>
            </a:pathLst>
          </a:custGeom>
          <a:solidFill>
            <a:srgbClr val="690DD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g34e2aa48fc9_0_7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745" y="9143929"/>
            <a:ext cx="590930" cy="590927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34e2aa48fc9_0_766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 i="0">
                <a:solidFill>
                  <a:srgbClr val="33332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34e2aa48fc9_0_766"/>
          <p:cNvSpPr txBox="1">
            <a:spLocks noGrp="1"/>
          </p:cNvSpPr>
          <p:nvPr>
            <p:ph type="body" idx="1"/>
          </p:nvPr>
        </p:nvSpPr>
        <p:spPr>
          <a:xfrm>
            <a:off x="907317" y="1925014"/>
            <a:ext cx="161244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 b="0" i="0">
                <a:solidFill>
                  <a:schemeClr val="dk1"/>
                </a:solidFill>
              </a:defRPr>
            </a:lvl1pPr>
            <a:lvl2pPr marL="91440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2pPr>
            <a:lvl3pPr marL="137160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3pPr>
            <a:lvl4pPr marL="182880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4pPr>
            <a:lvl5pPr marL="228600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g34e2aa48fc9_0_76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g34e2aa48fc9_0_76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g34e2aa48fc9_0_76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2600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-White">
  <p:cSld name="1_Blank-White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e2aa48fc9_0_774"/>
          <p:cNvSpPr txBox="1">
            <a:spLocks noGrp="1"/>
          </p:cNvSpPr>
          <p:nvPr>
            <p:ph type="title"/>
          </p:nvPr>
        </p:nvSpPr>
        <p:spPr>
          <a:xfrm>
            <a:off x="907317" y="1683545"/>
            <a:ext cx="8333700" cy="70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  <a:defRPr sz="86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31" name="Google Shape;131;g34e2aa48fc9_0_7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6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4e2aa48fc9_0_7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0" y="9302489"/>
            <a:ext cx="1782001" cy="35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-White">
  <p:cSld name="1_Blank-White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 White">
  <p:cSld name="4_Title and Content White">
    <p:bg>
      <p:bgPr>
        <a:solidFill>
          <a:srgbClr val="FFFFFF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e2aa48fc9_0_780"/>
          <p:cNvSpPr/>
          <p:nvPr/>
        </p:nvSpPr>
        <p:spPr>
          <a:xfrm>
            <a:off x="7794346" y="0"/>
            <a:ext cx="104934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4e2aa48fc9_0_780"/>
          <p:cNvSpPr txBox="1">
            <a:spLocks noGrp="1"/>
          </p:cNvSpPr>
          <p:nvPr>
            <p:ph type="title"/>
          </p:nvPr>
        </p:nvSpPr>
        <p:spPr>
          <a:xfrm>
            <a:off x="907317" y="1902618"/>
            <a:ext cx="5932200" cy="3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72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34e2aa48fc9_0_780"/>
          <p:cNvSpPr txBox="1">
            <a:spLocks noGrp="1"/>
          </p:cNvSpPr>
          <p:nvPr>
            <p:ph type="body" idx="1"/>
          </p:nvPr>
        </p:nvSpPr>
        <p:spPr>
          <a:xfrm>
            <a:off x="924674" y="5143500"/>
            <a:ext cx="59148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3pPr>
            <a:lvl4pPr marL="1828800" lvl="3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4pPr>
            <a:lvl5pPr marL="2286000" lvl="4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pic>
        <p:nvPicPr>
          <p:cNvPr id="139" name="Google Shape;139;g34e2aa48fc9_0_7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716420"/>
            <a:ext cx="60956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34e2aa48fc9_0_780"/>
          <p:cNvSpPr>
            <a:spLocks noGrp="1"/>
          </p:cNvSpPr>
          <p:nvPr>
            <p:ph type="pic" idx="2"/>
          </p:nvPr>
        </p:nvSpPr>
        <p:spPr>
          <a:xfrm>
            <a:off x="7794346" y="0"/>
            <a:ext cx="104922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18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and List">
  <p:cSld name="4_Title and List">
    <p:bg>
      <p:bgPr>
        <a:solidFill>
          <a:schemeClr val="lt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e2aa48fc9_0_786"/>
          <p:cNvSpPr/>
          <p:nvPr/>
        </p:nvSpPr>
        <p:spPr>
          <a:xfrm>
            <a:off x="0" y="0"/>
            <a:ext cx="91434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g34e2aa48fc9_0_7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6" y="9144541"/>
            <a:ext cx="590513" cy="59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34e2aa48fc9_0_786"/>
          <p:cNvSpPr txBox="1">
            <a:spLocks noGrp="1"/>
          </p:cNvSpPr>
          <p:nvPr>
            <p:ph type="body" idx="1"/>
          </p:nvPr>
        </p:nvSpPr>
        <p:spPr>
          <a:xfrm>
            <a:off x="925177" y="2152326"/>
            <a:ext cx="73050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g34e2aa48fc9_0_786"/>
          <p:cNvSpPr txBox="1">
            <a:spLocks noGrp="1"/>
          </p:cNvSpPr>
          <p:nvPr>
            <p:ph type="body" idx="2"/>
          </p:nvPr>
        </p:nvSpPr>
        <p:spPr>
          <a:xfrm>
            <a:off x="925177" y="4572000"/>
            <a:ext cx="7305000" cy="4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700"/>
              <a:buNone/>
              <a:defRPr sz="3600">
                <a:solidFill>
                  <a:srgbClr val="E0C7F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g34e2aa48fc9_0_786"/>
          <p:cNvSpPr txBox="1">
            <a:spLocks noGrp="1"/>
          </p:cNvSpPr>
          <p:nvPr>
            <p:ph type="body" idx="3"/>
          </p:nvPr>
        </p:nvSpPr>
        <p:spPr>
          <a:xfrm>
            <a:off x="10028215" y="2152326"/>
            <a:ext cx="73050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g34e2aa48fc9_0_786"/>
          <p:cNvSpPr txBox="1">
            <a:spLocks noGrp="1"/>
          </p:cNvSpPr>
          <p:nvPr>
            <p:ph type="body" idx="4"/>
          </p:nvPr>
        </p:nvSpPr>
        <p:spPr>
          <a:xfrm>
            <a:off x="10028215" y="4572000"/>
            <a:ext cx="7305000" cy="4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marL="457200" lvl="0" indent="-3365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700"/>
              <a:buFont typeface="NTR"/>
              <a:buChar char="✦"/>
              <a:defRPr sz="3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Purple">
  <p:cSld name="Title Slide_Purple">
    <p:bg>
      <p:bgPr>
        <a:solidFill>
          <a:schemeClr val="dk2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34e2aa48fc9_0_7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6" y="9144541"/>
            <a:ext cx="590513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4e2aa48fc9_0_7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6" y="9299699"/>
            <a:ext cx="1781882" cy="35259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4e2aa48fc9_0_793"/>
          <p:cNvSpPr txBox="1"/>
          <p:nvPr/>
        </p:nvSpPr>
        <p:spPr>
          <a:xfrm>
            <a:off x="907317" y="715566"/>
            <a:ext cx="162894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34300" rIns="68525" bIns="343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en-US"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6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Image_Background">
  <p:cSld name="2_Image_Background">
    <p:bg>
      <p:bgPr>
        <a:solidFill>
          <a:schemeClr val="accent3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4e2aa48fc9_0_797"/>
          <p:cNvSpPr txBox="1">
            <a:spLocks noGrp="1"/>
          </p:cNvSpPr>
          <p:nvPr>
            <p:ph type="title"/>
          </p:nvPr>
        </p:nvSpPr>
        <p:spPr>
          <a:xfrm>
            <a:off x="907317" y="715566"/>
            <a:ext cx="16554000" cy="21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Arial"/>
              <a:buNone/>
              <a:defRPr sz="6000" b="1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34e2aa48fc9_0_797"/>
          <p:cNvSpPr txBox="1">
            <a:spLocks noGrp="1"/>
          </p:cNvSpPr>
          <p:nvPr>
            <p:ph type="body" idx="1"/>
          </p:nvPr>
        </p:nvSpPr>
        <p:spPr>
          <a:xfrm>
            <a:off x="924674" y="3063240"/>
            <a:ext cx="16536600" cy="58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 b="0" i="0"/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2pPr>
            <a:lvl3pPr marL="1371600" lvl="2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3pPr>
            <a:lvl4pPr marL="1828800" lvl="3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4pPr>
            <a:lvl5pPr marL="2286000" lvl="4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pic>
        <p:nvPicPr>
          <p:cNvPr id="155" name="Google Shape;155;g34e2aa48fc9_0_7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9134614"/>
            <a:ext cx="60956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4e2aa48fc9_0_7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6" y="9302489"/>
            <a:ext cx="1781884" cy="359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Gray">
  <p:cSld name="1_Title and Content Gray">
    <p:bg>
      <p:bgPr>
        <a:solidFill>
          <a:srgbClr val="F2F1F3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4e2aa48fc9_0_802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1800"/>
              <a:buFont typeface="Arial"/>
              <a:buNone/>
              <a:defRPr b="1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g34e2aa48fc9_0_802"/>
          <p:cNvSpPr txBox="1">
            <a:spLocks noGrp="1"/>
          </p:cNvSpPr>
          <p:nvPr>
            <p:ph type="body" idx="1"/>
          </p:nvPr>
        </p:nvSpPr>
        <p:spPr>
          <a:xfrm>
            <a:off x="907317" y="1925014"/>
            <a:ext cx="161244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✦"/>
              <a:defRPr b="1" i="0"/>
            </a:lvl1pPr>
            <a:lvl2pPr marL="914400" lvl="1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✦"/>
              <a:defRPr b="0" i="0"/>
            </a:lvl2pPr>
            <a:lvl3pPr marL="1371600" lvl="2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—"/>
              <a:defRPr b="0" i="0"/>
            </a:lvl3pPr>
            <a:lvl4pPr marL="1828800" lvl="3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—"/>
              <a:defRPr b="0" i="0"/>
            </a:lvl4pPr>
            <a:lvl5pPr marL="2286000" lvl="4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—"/>
              <a:defRPr b="0" i="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g34e2aa48fc9_0_8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679186" y="9302489"/>
            <a:ext cx="1781884" cy="359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Dark">
  <p:cSld name="Blank-Dar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dk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4e2aa48fc9_0_527"/>
          <p:cNvSpPr txBox="1">
            <a:spLocks noGrp="1"/>
          </p:cNvSpPr>
          <p:nvPr>
            <p:ph type="title"/>
          </p:nvPr>
        </p:nvSpPr>
        <p:spPr>
          <a:xfrm>
            <a:off x="907316" y="1683545"/>
            <a:ext cx="8333700" cy="70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292F8"/>
              </a:buClr>
              <a:buSzPts val="8600"/>
              <a:buFont typeface="Arial"/>
              <a:buNone/>
              <a:defRPr sz="8600" b="1" i="0">
                <a:solidFill>
                  <a:srgbClr val="C292F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g34e2aa48fc9_0_5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44541"/>
            <a:ext cx="5905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g34e2aa48fc9_0_5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79" y="9299698"/>
            <a:ext cx="1782000" cy="352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ll Title and Content Dark">
  <p:cSld name="Small Title and Content Dark">
    <p:bg>
      <p:bgPr>
        <a:solidFill>
          <a:srgbClr val="000000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e2aa48fc9_0_808"/>
          <p:cNvSpPr txBox="1">
            <a:spLocks noGrp="1"/>
          </p:cNvSpPr>
          <p:nvPr>
            <p:ph type="title"/>
          </p:nvPr>
        </p:nvSpPr>
        <p:spPr>
          <a:xfrm>
            <a:off x="907317" y="348544"/>
            <a:ext cx="155538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3400" b="1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pic>
        <p:nvPicPr>
          <p:cNvPr id="165" name="Google Shape;165;g34e2aa48fc9_0_8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5910" y="323476"/>
            <a:ext cx="464650" cy="46468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34e2aa48fc9_0_808"/>
          <p:cNvSpPr txBox="1">
            <a:spLocks noGrp="1"/>
          </p:cNvSpPr>
          <p:nvPr>
            <p:ph type="body" idx="1"/>
          </p:nvPr>
        </p:nvSpPr>
        <p:spPr>
          <a:xfrm>
            <a:off x="315910" y="1082590"/>
            <a:ext cx="17611200" cy="88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lvl="0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✦"/>
              <a:defRPr sz="2800">
                <a:solidFill>
                  <a:schemeClr val="accent3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✦"/>
              <a:defRPr sz="2800">
                <a:solidFill>
                  <a:schemeClr val="accent3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—"/>
              <a:defRPr sz="2800">
                <a:solidFill>
                  <a:schemeClr val="accent3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—"/>
              <a:defRPr sz="2800">
                <a:solidFill>
                  <a:schemeClr val="accent3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—"/>
              <a:defRPr sz="2800">
                <a:solidFill>
                  <a:schemeClr val="accent3"/>
                </a:solidFill>
              </a:defRPr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18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Dark">
  <p:cSld name="Blank_Dark">
    <p:bg>
      <p:bgPr>
        <a:solidFill>
          <a:srgbClr val="000000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g34e2aa48fc9_0_8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679186" y="9299699"/>
            <a:ext cx="1781882" cy="35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4e2aa48fc9_0_8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4674" y="9134614"/>
            <a:ext cx="60956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4e2aa48fc9_0_815"/>
          <p:cNvSpPr txBox="1">
            <a:spLocks noGrp="1"/>
          </p:cNvSpPr>
          <p:nvPr>
            <p:ph type="ctrTitle"/>
          </p:nvPr>
        </p:nvSpPr>
        <p:spPr>
          <a:xfrm>
            <a:off x="623416" y="1489150"/>
            <a:ext cx="170412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9pPr>
          </a:lstStyle>
          <a:p>
            <a:endParaRPr/>
          </a:p>
        </p:txBody>
      </p:sp>
      <p:sp>
        <p:nvSpPr>
          <p:cNvPr id="172" name="Google Shape;172;g34e2aa48fc9_0_815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9pPr>
          </a:lstStyle>
          <a:p>
            <a:endParaRPr/>
          </a:p>
        </p:txBody>
      </p:sp>
      <p:sp>
        <p:nvSpPr>
          <p:cNvPr id="173" name="Google Shape;173;g34e2aa48fc9_0_815"/>
          <p:cNvSpPr txBox="1">
            <a:spLocks noGrp="1"/>
          </p:cNvSpPr>
          <p:nvPr>
            <p:ph type="sldNum" idx="12"/>
          </p:nvPr>
        </p:nvSpPr>
        <p:spPr>
          <a:xfrm>
            <a:off x="16944925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buClr>
                <a:schemeClr val="dk1"/>
              </a:buClr>
              <a:buSzPts val="2600"/>
              <a:buFont typeface="Arial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 0" type="tx">
  <p:cSld name="TITLE_AND_BODY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4e2aa48fc9_0_819"/>
          <p:cNvSpPr txBox="1">
            <a:spLocks noGrp="1"/>
          </p:cNvSpPr>
          <p:nvPr>
            <p:ph type="title"/>
          </p:nvPr>
        </p:nvSpPr>
        <p:spPr>
          <a:xfrm>
            <a:off x="2277581" y="1045985"/>
            <a:ext cx="13732800" cy="19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6300" b="1">
                <a:solidFill>
                  <a:srgbClr val="DA29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g34e2aa48fc9_0_819"/>
          <p:cNvSpPr txBox="1">
            <a:spLocks noGrp="1"/>
          </p:cNvSpPr>
          <p:nvPr>
            <p:ph type="sldNum" idx="12"/>
          </p:nvPr>
        </p:nvSpPr>
        <p:spPr>
          <a:xfrm>
            <a:off x="17163439" y="9565601"/>
            <a:ext cx="210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15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List">
  <p:cSld name="1_Title and List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4e2aa48fc9_0_822"/>
          <p:cNvSpPr txBox="1">
            <a:spLocks noGrp="1"/>
          </p:cNvSpPr>
          <p:nvPr>
            <p:ph type="body" idx="1"/>
          </p:nvPr>
        </p:nvSpPr>
        <p:spPr>
          <a:xfrm>
            <a:off x="8727854" y="755480"/>
            <a:ext cx="8544600" cy="87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1" i="0"/>
            </a:lvl1pPr>
            <a:lvl2pPr marL="91440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3pPr>
            <a:lvl4pPr marL="182880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4pPr>
            <a:lvl5pPr marL="228600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g34e2aa48fc9_0_822"/>
          <p:cNvSpPr/>
          <p:nvPr/>
        </p:nvSpPr>
        <p:spPr>
          <a:xfrm>
            <a:off x="0" y="0"/>
            <a:ext cx="78207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4e2aa48fc9_0_822"/>
          <p:cNvSpPr txBox="1">
            <a:spLocks noGrp="1"/>
          </p:cNvSpPr>
          <p:nvPr>
            <p:ph type="title"/>
          </p:nvPr>
        </p:nvSpPr>
        <p:spPr>
          <a:xfrm>
            <a:off x="907316" y="1281364"/>
            <a:ext cx="6501000" cy="7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900"/>
              <a:buFont typeface="Arial"/>
              <a:buNone/>
              <a:defRPr sz="14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81" name="Google Shape;181;g34e2aa48fc9_0_8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44541"/>
            <a:ext cx="590550" cy="59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g34e2aa48fc9_0_14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679186" y="9302489"/>
            <a:ext cx="1781884" cy="359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White">
  <p:cSld name="1_Title Slide White">
    <p:bg>
      <p:bgPr>
        <a:solidFill>
          <a:schemeClr val="lt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4e2aa48fc9_0_1436"/>
          <p:cNvSpPr txBox="1">
            <a:spLocks noGrp="1"/>
          </p:cNvSpPr>
          <p:nvPr>
            <p:ph type="title"/>
          </p:nvPr>
        </p:nvSpPr>
        <p:spPr>
          <a:xfrm>
            <a:off x="907317" y="715566"/>
            <a:ext cx="162894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60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pic>
        <p:nvPicPr>
          <p:cNvPr id="189" name="Google Shape;189;g34e2aa48fc9_0_14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9134614"/>
            <a:ext cx="60956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34e2aa48fc9_0_14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6" y="9302489"/>
            <a:ext cx="1781884" cy="359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 White">
  <p:cSld name="3_Title and Content White">
    <p:bg>
      <p:bgPr>
        <a:solidFill>
          <a:srgbClr val="FFFFFF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4e2aa48fc9_0_1440"/>
          <p:cNvSpPr txBox="1">
            <a:spLocks noGrp="1"/>
          </p:cNvSpPr>
          <p:nvPr>
            <p:ph type="title"/>
          </p:nvPr>
        </p:nvSpPr>
        <p:spPr>
          <a:xfrm>
            <a:off x="907317" y="1902618"/>
            <a:ext cx="8866200" cy="3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72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g34e2aa48fc9_0_1440"/>
          <p:cNvSpPr txBox="1">
            <a:spLocks noGrp="1"/>
          </p:cNvSpPr>
          <p:nvPr>
            <p:ph type="body" idx="1"/>
          </p:nvPr>
        </p:nvSpPr>
        <p:spPr>
          <a:xfrm>
            <a:off x="924674" y="5143500"/>
            <a:ext cx="88488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3pPr>
            <a:lvl4pPr marL="1828800" lvl="3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4pPr>
            <a:lvl5pPr marL="2286000" lvl="4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pic>
        <p:nvPicPr>
          <p:cNvPr id="194" name="Google Shape;194;g34e2aa48fc9_0_14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716420"/>
            <a:ext cx="60956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34e2aa48fc9_0_1440"/>
          <p:cNvSpPr/>
          <p:nvPr/>
        </p:nvSpPr>
        <p:spPr>
          <a:xfrm>
            <a:off x="10467478" y="0"/>
            <a:ext cx="78204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4e2aa48fc9_0_1440"/>
          <p:cNvSpPr>
            <a:spLocks noGrp="1"/>
          </p:cNvSpPr>
          <p:nvPr>
            <p:ph type="pic" idx="2"/>
          </p:nvPr>
        </p:nvSpPr>
        <p:spPr>
          <a:xfrm>
            <a:off x="10467475" y="0"/>
            <a:ext cx="78204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188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List">
  <p:cSld name="1_Title and List">
    <p:bg>
      <p:bgPr>
        <a:solidFill>
          <a:schemeClr val="lt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4e2aa48fc9_0_1446"/>
          <p:cNvSpPr txBox="1">
            <a:spLocks noGrp="1"/>
          </p:cNvSpPr>
          <p:nvPr>
            <p:ph type="body" idx="1"/>
          </p:nvPr>
        </p:nvSpPr>
        <p:spPr>
          <a:xfrm>
            <a:off x="8727854" y="755480"/>
            <a:ext cx="8544600" cy="87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1" i="0"/>
            </a:lvl1pPr>
            <a:lvl2pPr marL="91440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3pPr>
            <a:lvl4pPr marL="182880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4pPr>
            <a:lvl5pPr marL="228600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g34e2aa48fc9_0_1446"/>
          <p:cNvSpPr/>
          <p:nvPr/>
        </p:nvSpPr>
        <p:spPr>
          <a:xfrm>
            <a:off x="0" y="0"/>
            <a:ext cx="78207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4e2aa48fc9_0_1446"/>
          <p:cNvSpPr txBox="1">
            <a:spLocks noGrp="1"/>
          </p:cNvSpPr>
          <p:nvPr>
            <p:ph type="title"/>
          </p:nvPr>
        </p:nvSpPr>
        <p:spPr>
          <a:xfrm>
            <a:off x="907316" y="1281364"/>
            <a:ext cx="6501000" cy="7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900"/>
              <a:buFont typeface="Arial"/>
              <a:buNone/>
              <a:defRPr sz="14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01" name="Google Shape;201;g34e2aa48fc9_0_14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44541"/>
            <a:ext cx="590550" cy="59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 White">
  <p:cSld name="3_Title and Content White">
    <p:bg>
      <p:bgPr>
        <a:solidFill>
          <a:srgbClr val="FFFFFF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34e2aa48fc9_0_531"/>
          <p:cNvSpPr txBox="1">
            <a:spLocks noGrp="1"/>
          </p:cNvSpPr>
          <p:nvPr>
            <p:ph type="title"/>
          </p:nvPr>
        </p:nvSpPr>
        <p:spPr>
          <a:xfrm>
            <a:off x="907317" y="1902619"/>
            <a:ext cx="8865900" cy="32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 sz="72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34e2aa48fc9_0_531"/>
          <p:cNvSpPr txBox="1">
            <a:spLocks noGrp="1"/>
          </p:cNvSpPr>
          <p:nvPr>
            <p:ph type="body" idx="1"/>
          </p:nvPr>
        </p:nvSpPr>
        <p:spPr>
          <a:xfrm>
            <a:off x="924674" y="5143500"/>
            <a:ext cx="88488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1pPr>
            <a:lvl2pPr marL="914400" lvl="1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3pPr>
            <a:lvl4pPr marL="1828800" lvl="3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4pPr>
            <a:lvl5pPr marL="2286000" lvl="4" indent="-2286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4000"/>
              <a:buFont typeface="Arial"/>
              <a:buNone/>
              <a:defRPr sz="3300"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g34e2aa48fc9_0_5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716420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g34e2aa48fc9_0_531"/>
          <p:cNvSpPr/>
          <p:nvPr/>
        </p:nvSpPr>
        <p:spPr>
          <a:xfrm>
            <a:off x="10467472" y="0"/>
            <a:ext cx="78207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g34e2aa48fc9_0_531"/>
          <p:cNvSpPr>
            <a:spLocks noGrp="1"/>
          </p:cNvSpPr>
          <p:nvPr>
            <p:ph type="pic" idx="2"/>
          </p:nvPr>
        </p:nvSpPr>
        <p:spPr>
          <a:xfrm>
            <a:off x="10467470" y="0"/>
            <a:ext cx="78207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83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obj">
  <p:cSld name="OBJEC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4e2aa48fc9_0_1452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 i="0">
                <a:solidFill>
                  <a:srgbClr val="33332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g34e2aa48fc9_0_1452"/>
          <p:cNvSpPr txBox="1">
            <a:spLocks noGrp="1"/>
          </p:cNvSpPr>
          <p:nvPr>
            <p:ph type="body" idx="1"/>
          </p:nvPr>
        </p:nvSpPr>
        <p:spPr>
          <a:xfrm>
            <a:off x="914401" y="5584325"/>
            <a:ext cx="79554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1pPr>
            <a:lvl2pPr marL="91440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2pPr>
            <a:lvl3pPr marL="137160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3pPr>
            <a:lvl4pPr marL="182880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4pPr>
            <a:lvl5pPr marL="228600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g34e2aa48fc9_0_1452"/>
          <p:cNvSpPr txBox="1">
            <a:spLocks noGrp="1"/>
          </p:cNvSpPr>
          <p:nvPr>
            <p:ph type="body" idx="2"/>
          </p:nvPr>
        </p:nvSpPr>
        <p:spPr>
          <a:xfrm>
            <a:off x="9418325" y="5584325"/>
            <a:ext cx="79554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1pPr>
            <a:lvl2pPr marL="91440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2pPr>
            <a:lvl3pPr marL="137160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3pPr>
            <a:lvl4pPr marL="182880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4pPr>
            <a:lvl5pPr marL="228600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g34e2aa48fc9_0_145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g34e2aa48fc9_0_145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9" name="Google Shape;209;g34e2aa48fc9_0_145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4e2aa48fc9_0_1459"/>
          <p:cNvSpPr/>
          <p:nvPr/>
        </p:nvSpPr>
        <p:spPr>
          <a:xfrm>
            <a:off x="0" y="0"/>
            <a:ext cx="7824089" cy="10291509"/>
          </a:xfrm>
          <a:custGeom>
            <a:avLst/>
            <a:gdLst/>
            <a:ahLst/>
            <a:cxnLst/>
            <a:rect l="l" t="t" r="r" b="b"/>
            <a:pathLst>
              <a:path w="8597900" h="11309350" extrusionOk="0">
                <a:moveTo>
                  <a:pt x="8597553" y="0"/>
                </a:moveTo>
                <a:lnTo>
                  <a:pt x="0" y="0"/>
                </a:lnTo>
                <a:lnTo>
                  <a:pt x="0" y="11309263"/>
                </a:lnTo>
                <a:lnTo>
                  <a:pt x="8597553" y="11309263"/>
                </a:lnTo>
                <a:lnTo>
                  <a:pt x="8597553" y="0"/>
                </a:lnTo>
                <a:close/>
              </a:path>
            </a:pathLst>
          </a:custGeom>
          <a:solidFill>
            <a:srgbClr val="690DD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g34e2aa48fc9_0_14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745" y="9143929"/>
            <a:ext cx="590930" cy="59092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4e2aa48fc9_0_1459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 i="0">
                <a:solidFill>
                  <a:srgbClr val="33332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g34e2aa48fc9_0_1459"/>
          <p:cNvSpPr txBox="1">
            <a:spLocks noGrp="1"/>
          </p:cNvSpPr>
          <p:nvPr>
            <p:ph type="body" idx="1"/>
          </p:nvPr>
        </p:nvSpPr>
        <p:spPr>
          <a:xfrm>
            <a:off x="907317" y="1925014"/>
            <a:ext cx="161244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 b="0" i="0">
                <a:solidFill>
                  <a:schemeClr val="dk1"/>
                </a:solidFill>
              </a:defRPr>
            </a:lvl1pPr>
            <a:lvl2pPr marL="91440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✦"/>
              <a:defRPr/>
            </a:lvl2pPr>
            <a:lvl3pPr marL="137160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3pPr>
            <a:lvl4pPr marL="182880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4pPr>
            <a:lvl5pPr marL="228600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—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g34e2aa48fc9_0_145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g34e2aa48fc9_0_145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g34e2aa48fc9_0_145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8D8D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chemeClr val="lt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4e2aa48fc9_0_1467"/>
          <p:cNvSpPr txBox="1">
            <a:spLocks noGrp="1"/>
          </p:cNvSpPr>
          <p:nvPr>
            <p:ph type="title"/>
          </p:nvPr>
        </p:nvSpPr>
        <p:spPr>
          <a:xfrm>
            <a:off x="907317" y="1683545"/>
            <a:ext cx="8333700" cy="70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  <a:defRPr sz="86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20" name="Google Shape;220;g34e2aa48fc9_0_14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6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4e2aa48fc9_0_14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0" y="9302489"/>
            <a:ext cx="1782001" cy="35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-White">
  <p:cSld name="1_Blank-White">
    <p:bg>
      <p:bgPr>
        <a:solidFill>
          <a:schemeClr val="lt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 White">
  <p:cSld name="4_Title and Content White">
    <p:bg>
      <p:bgPr>
        <a:solidFill>
          <a:srgbClr val="FFFFFF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4e2aa48fc9_0_1472"/>
          <p:cNvSpPr/>
          <p:nvPr/>
        </p:nvSpPr>
        <p:spPr>
          <a:xfrm>
            <a:off x="7794346" y="0"/>
            <a:ext cx="104934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34e2aa48fc9_0_1472"/>
          <p:cNvSpPr txBox="1">
            <a:spLocks noGrp="1"/>
          </p:cNvSpPr>
          <p:nvPr>
            <p:ph type="title"/>
          </p:nvPr>
        </p:nvSpPr>
        <p:spPr>
          <a:xfrm>
            <a:off x="907317" y="1902618"/>
            <a:ext cx="5932200" cy="3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7200" b="1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g34e2aa48fc9_0_1472"/>
          <p:cNvSpPr txBox="1">
            <a:spLocks noGrp="1"/>
          </p:cNvSpPr>
          <p:nvPr>
            <p:ph type="body" idx="1"/>
          </p:nvPr>
        </p:nvSpPr>
        <p:spPr>
          <a:xfrm>
            <a:off x="924674" y="5143500"/>
            <a:ext cx="59148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3pPr>
            <a:lvl4pPr marL="1828800" lvl="3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4pPr>
            <a:lvl5pPr marL="2286000" lvl="4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500"/>
              <a:buFont typeface="Arial"/>
              <a:buNone/>
              <a:defRPr sz="3400" b="0" i="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pic>
        <p:nvPicPr>
          <p:cNvPr id="227" name="Google Shape;227;g34e2aa48fc9_0_14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716420"/>
            <a:ext cx="60956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34e2aa48fc9_0_1472"/>
          <p:cNvSpPr>
            <a:spLocks noGrp="1"/>
          </p:cNvSpPr>
          <p:nvPr>
            <p:ph type="pic" idx="2"/>
          </p:nvPr>
        </p:nvSpPr>
        <p:spPr>
          <a:xfrm>
            <a:off x="7794346" y="0"/>
            <a:ext cx="104922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188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and List">
  <p:cSld name="4_Title and List">
    <p:bg>
      <p:bgPr>
        <a:solidFill>
          <a:schemeClr val="l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4e2aa48fc9_0_1478"/>
          <p:cNvSpPr/>
          <p:nvPr/>
        </p:nvSpPr>
        <p:spPr>
          <a:xfrm>
            <a:off x="0" y="0"/>
            <a:ext cx="91434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g34e2aa48fc9_0_14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6" y="9144541"/>
            <a:ext cx="590513" cy="590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4e2aa48fc9_0_1478"/>
          <p:cNvSpPr txBox="1">
            <a:spLocks noGrp="1"/>
          </p:cNvSpPr>
          <p:nvPr>
            <p:ph type="body" idx="1"/>
          </p:nvPr>
        </p:nvSpPr>
        <p:spPr>
          <a:xfrm>
            <a:off x="925177" y="2152326"/>
            <a:ext cx="73050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g34e2aa48fc9_0_1478"/>
          <p:cNvSpPr txBox="1">
            <a:spLocks noGrp="1"/>
          </p:cNvSpPr>
          <p:nvPr>
            <p:ph type="body" idx="2"/>
          </p:nvPr>
        </p:nvSpPr>
        <p:spPr>
          <a:xfrm>
            <a:off x="925177" y="4572000"/>
            <a:ext cx="7305000" cy="4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700"/>
              <a:buNone/>
              <a:defRPr sz="3600">
                <a:solidFill>
                  <a:srgbClr val="E0C7F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g34e2aa48fc9_0_1478"/>
          <p:cNvSpPr txBox="1">
            <a:spLocks noGrp="1"/>
          </p:cNvSpPr>
          <p:nvPr>
            <p:ph type="body" idx="3"/>
          </p:nvPr>
        </p:nvSpPr>
        <p:spPr>
          <a:xfrm>
            <a:off x="10028215" y="2152326"/>
            <a:ext cx="73050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3000"/>
              <a:buNone/>
              <a:defRPr sz="66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g34e2aa48fc9_0_1478"/>
          <p:cNvSpPr txBox="1">
            <a:spLocks noGrp="1"/>
          </p:cNvSpPr>
          <p:nvPr>
            <p:ph type="body" idx="4"/>
          </p:nvPr>
        </p:nvSpPr>
        <p:spPr>
          <a:xfrm>
            <a:off x="10028215" y="4572000"/>
            <a:ext cx="7305000" cy="40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marL="457200" lvl="0" indent="-3365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700"/>
              <a:buFont typeface="NTR"/>
              <a:buChar char="✦"/>
              <a:defRPr sz="3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3pPr>
            <a:lvl4pPr marL="1828800" lvl="3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4pPr>
            <a:lvl5pPr marL="2286000" lvl="4" indent="-2667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600"/>
              <a:buChar char="—"/>
              <a:defRPr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Purple">
  <p:cSld name="Title Slide_Purple">
    <p:bg>
      <p:bgPr>
        <a:solidFill>
          <a:schemeClr val="dk2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g34e2aa48fc9_0_14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6" y="9144541"/>
            <a:ext cx="590513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34e2aa48fc9_0_14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6" y="9299699"/>
            <a:ext cx="1781882" cy="35259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34e2aa48fc9_0_1485"/>
          <p:cNvSpPr txBox="1"/>
          <p:nvPr/>
        </p:nvSpPr>
        <p:spPr>
          <a:xfrm>
            <a:off x="907317" y="715566"/>
            <a:ext cx="162894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34300" rIns="68525" bIns="343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en-US"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6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Image_Background">
  <p:cSld name="2_Image_Background">
    <p:bg>
      <p:bgPr>
        <a:solidFill>
          <a:schemeClr val="accent3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4e2aa48fc9_0_1489"/>
          <p:cNvSpPr txBox="1">
            <a:spLocks noGrp="1"/>
          </p:cNvSpPr>
          <p:nvPr>
            <p:ph type="title"/>
          </p:nvPr>
        </p:nvSpPr>
        <p:spPr>
          <a:xfrm>
            <a:off x="907317" y="715566"/>
            <a:ext cx="16554000" cy="21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Arial"/>
              <a:buNone/>
              <a:defRPr sz="6000" b="1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g34e2aa48fc9_0_1489"/>
          <p:cNvSpPr txBox="1">
            <a:spLocks noGrp="1"/>
          </p:cNvSpPr>
          <p:nvPr>
            <p:ph type="body" idx="1"/>
          </p:nvPr>
        </p:nvSpPr>
        <p:spPr>
          <a:xfrm>
            <a:off x="924674" y="3063240"/>
            <a:ext cx="16536600" cy="58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 b="0" i="0"/>
            </a:lvl1pPr>
            <a:lvl2pPr marL="914400" lvl="1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2pPr>
            <a:lvl3pPr marL="1371600" lvl="2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3pPr>
            <a:lvl4pPr marL="1828800" lvl="3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4pPr>
            <a:lvl5pPr marL="2286000" lvl="4" indent="-2286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100"/>
              <a:buFont typeface="Arial"/>
              <a:buNone/>
              <a:defRPr sz="300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pic>
        <p:nvPicPr>
          <p:cNvPr id="243" name="Google Shape;243;g34e2aa48fc9_0_14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4" y="9134614"/>
            <a:ext cx="60956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34e2aa48fc9_0_14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86" y="9302489"/>
            <a:ext cx="1781884" cy="359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Gray">
  <p:cSld name="1_Title and Content Gray">
    <p:bg>
      <p:bgPr>
        <a:solidFill>
          <a:srgbClr val="F2F1F3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4e2aa48fc9_0_1494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1800"/>
              <a:buFont typeface="Arial"/>
              <a:buNone/>
              <a:defRPr b="1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g34e2aa48fc9_0_1494"/>
          <p:cNvSpPr txBox="1">
            <a:spLocks noGrp="1"/>
          </p:cNvSpPr>
          <p:nvPr>
            <p:ph type="body" idx="1"/>
          </p:nvPr>
        </p:nvSpPr>
        <p:spPr>
          <a:xfrm>
            <a:off x="907317" y="1925014"/>
            <a:ext cx="161244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✦"/>
              <a:defRPr b="1" i="0"/>
            </a:lvl1pPr>
            <a:lvl2pPr marL="914400" lvl="1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✦"/>
              <a:defRPr b="0" i="0"/>
            </a:lvl2pPr>
            <a:lvl3pPr marL="1371600" lvl="2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—"/>
              <a:defRPr b="0" i="0"/>
            </a:lvl3pPr>
            <a:lvl4pPr marL="1828800" lvl="3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—"/>
              <a:defRPr b="0" i="0"/>
            </a:lvl4pPr>
            <a:lvl5pPr marL="2286000" lvl="4" indent="-34925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900"/>
              <a:buChar char="—"/>
              <a:defRPr b="0" i="0"/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Dark">
  <p:cSld name="Blank-Dar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List">
  <p:cSld name="1_Title and List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4e2aa48fc9_0_537"/>
          <p:cNvSpPr txBox="1">
            <a:spLocks noGrp="1"/>
          </p:cNvSpPr>
          <p:nvPr>
            <p:ph type="body" idx="1"/>
          </p:nvPr>
        </p:nvSpPr>
        <p:spPr>
          <a:xfrm>
            <a:off x="8727854" y="755480"/>
            <a:ext cx="8544600" cy="87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1" i="0"/>
            </a:lvl1pPr>
            <a:lvl2pPr marL="91440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✦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3pPr>
            <a:lvl4pPr marL="182880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4pPr>
            <a:lvl5pPr marL="228600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SzPts val="5000"/>
              <a:buChar char="—"/>
              <a:defRPr b="0" i="0"/>
            </a:lvl5pPr>
            <a:lvl6pPr marL="2743200" lvl="5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g34e2aa48fc9_0_537"/>
          <p:cNvSpPr/>
          <p:nvPr/>
        </p:nvSpPr>
        <p:spPr>
          <a:xfrm>
            <a:off x="0" y="0"/>
            <a:ext cx="78207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62000" tIns="162000" rIns="162000" bIns="16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g34e2aa48fc9_0_537"/>
          <p:cNvSpPr txBox="1">
            <a:spLocks noGrp="1"/>
          </p:cNvSpPr>
          <p:nvPr>
            <p:ph type="title"/>
          </p:nvPr>
        </p:nvSpPr>
        <p:spPr>
          <a:xfrm>
            <a:off x="907316" y="1281364"/>
            <a:ext cx="6501000" cy="7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900"/>
              <a:buFont typeface="Arial"/>
              <a:buNone/>
              <a:defRPr sz="149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9" name="Google Shape;29;g34e2aa48fc9_0_5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44541"/>
            <a:ext cx="590550" cy="59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ll Title and Content Dark">
  <p:cSld name="Small Title and Content Dark">
    <p:bg>
      <p:bgPr>
        <a:solidFill>
          <a:srgbClr val="000000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4e2aa48fc9_0_1498"/>
          <p:cNvSpPr txBox="1">
            <a:spLocks noGrp="1"/>
          </p:cNvSpPr>
          <p:nvPr>
            <p:ph type="title"/>
          </p:nvPr>
        </p:nvSpPr>
        <p:spPr>
          <a:xfrm>
            <a:off x="907317" y="348544"/>
            <a:ext cx="155538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sz="3400" b="1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pic>
        <p:nvPicPr>
          <p:cNvPr id="251" name="Google Shape;251;g34e2aa48fc9_0_14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5910" y="323476"/>
            <a:ext cx="464650" cy="46468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34e2aa48fc9_0_1498"/>
          <p:cNvSpPr txBox="1">
            <a:spLocks noGrp="1"/>
          </p:cNvSpPr>
          <p:nvPr>
            <p:ph type="body" idx="1"/>
          </p:nvPr>
        </p:nvSpPr>
        <p:spPr>
          <a:xfrm>
            <a:off x="315910" y="1082590"/>
            <a:ext cx="17611200" cy="88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lvl="0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✦"/>
              <a:defRPr sz="2800">
                <a:solidFill>
                  <a:schemeClr val="accent3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✦"/>
              <a:defRPr sz="2800">
                <a:solidFill>
                  <a:schemeClr val="accent3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—"/>
              <a:defRPr sz="2800">
                <a:solidFill>
                  <a:schemeClr val="accent3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—"/>
              <a:defRPr sz="2800">
                <a:solidFill>
                  <a:schemeClr val="accent3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SzPts val="1200"/>
              <a:buChar char="—"/>
              <a:defRPr sz="2800">
                <a:solidFill>
                  <a:schemeClr val="accent3"/>
                </a:solidFill>
              </a:defRPr>
            </a:lvl5pPr>
            <a:lvl6pPr marL="2743200" lvl="5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6pPr>
            <a:lvl7pPr marL="3200400" lvl="6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7pPr>
            <a:lvl8pPr marL="3657600" lvl="7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8pPr>
            <a:lvl9pPr marL="4114800" lvl="8" indent="-260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5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18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Dark">
  <p:cSld name="Blank_Dark">
    <p:bg>
      <p:bgPr>
        <a:solidFill>
          <a:srgbClr val="000000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g34e2aa48fc9_0_15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679186" y="9299699"/>
            <a:ext cx="1781882" cy="35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34e2aa48fc9_0_15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4674" y="9134614"/>
            <a:ext cx="60956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4e2aa48fc9_0_1505"/>
          <p:cNvSpPr txBox="1">
            <a:spLocks noGrp="1"/>
          </p:cNvSpPr>
          <p:nvPr>
            <p:ph type="ctrTitle"/>
          </p:nvPr>
        </p:nvSpPr>
        <p:spPr>
          <a:xfrm>
            <a:off x="623416" y="1489150"/>
            <a:ext cx="170412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10400"/>
            </a:lvl9pPr>
          </a:lstStyle>
          <a:p>
            <a:endParaRPr/>
          </a:p>
        </p:txBody>
      </p:sp>
      <p:sp>
        <p:nvSpPr>
          <p:cNvPr id="258" name="Google Shape;258;g34e2aa48fc9_0_1505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21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5600"/>
            </a:lvl9pPr>
          </a:lstStyle>
          <a:p>
            <a:endParaRPr/>
          </a:p>
        </p:txBody>
      </p:sp>
      <p:sp>
        <p:nvSpPr>
          <p:cNvPr id="259" name="Google Shape;259;g34e2aa48fc9_0_1505"/>
          <p:cNvSpPr txBox="1">
            <a:spLocks noGrp="1"/>
          </p:cNvSpPr>
          <p:nvPr>
            <p:ph type="sldNum" idx="12"/>
          </p:nvPr>
        </p:nvSpPr>
        <p:spPr>
          <a:xfrm>
            <a:off x="16944925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 0" type="tx">
  <p:cSld name="TITLE_AND_BOD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4e2aa48fc9_0_1509"/>
          <p:cNvSpPr txBox="1">
            <a:spLocks noGrp="1"/>
          </p:cNvSpPr>
          <p:nvPr>
            <p:ph type="title"/>
          </p:nvPr>
        </p:nvSpPr>
        <p:spPr>
          <a:xfrm>
            <a:off x="2277581" y="1045985"/>
            <a:ext cx="13732800" cy="19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6300" b="1">
                <a:solidFill>
                  <a:srgbClr val="DA29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g34e2aa48fc9_0_1509"/>
          <p:cNvSpPr txBox="1">
            <a:spLocks noGrp="1"/>
          </p:cNvSpPr>
          <p:nvPr>
            <p:ph type="sldNum" idx="12"/>
          </p:nvPr>
        </p:nvSpPr>
        <p:spPr>
          <a:xfrm>
            <a:off x="17163439" y="9565601"/>
            <a:ext cx="210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-White">
  <p:cSld name="1_Blank-White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Purple">
  <p:cSld name="Title Slide_Purple">
    <p:bg>
      <p:bgPr>
        <a:solidFill>
          <a:schemeClr val="dk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g34e2aa48fc9_0_5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44541"/>
            <a:ext cx="5905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g34e2aa48fc9_0_5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79" y="9299698"/>
            <a:ext cx="1782000" cy="35258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g34e2aa48fc9_0_543"/>
          <p:cNvSpPr txBox="1"/>
          <p:nvPr/>
        </p:nvSpPr>
        <p:spPr>
          <a:xfrm>
            <a:off x="907316" y="715567"/>
            <a:ext cx="16289100" cy="13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6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White">
  <p:cSld name="Blank-White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g34e2aa48fc9_0_5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4675" y="913461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g34e2aa48fc9_0_5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9179" y="9302489"/>
            <a:ext cx="1782001" cy="35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34e2aa48fc9_0_524"/>
          <p:cNvSpPr txBox="1">
            <a:spLocks noGrp="1"/>
          </p:cNvSpPr>
          <p:nvPr>
            <p:ph type="body" idx="1"/>
          </p:nvPr>
        </p:nvSpPr>
        <p:spPr>
          <a:xfrm>
            <a:off x="907316" y="1925014"/>
            <a:ext cx="161247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marR="0" lvl="0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NTR"/>
              <a:buChar char="✦"/>
              <a:defRPr sz="4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NTR"/>
              <a:buChar char="✦"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NTR"/>
              <a:buChar char="—"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NTR"/>
              <a:buChar char="—"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546100" algn="l">
              <a:lnSpc>
                <a:spcPct val="90000"/>
              </a:lnSpc>
              <a:spcBef>
                <a:spcPts val="290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NTR"/>
              <a:buChar char="—"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g34e2aa48fc9_0_524"/>
          <p:cNvSpPr txBox="1">
            <a:spLocks noGrp="1"/>
          </p:cNvSpPr>
          <p:nvPr>
            <p:ph type="title"/>
          </p:nvPr>
        </p:nvSpPr>
        <p:spPr>
          <a:xfrm>
            <a:off x="907316" y="723841"/>
            <a:ext cx="16124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690DD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9">
          <p15:clr>
            <a:srgbClr val="F26B43"/>
          </p15:clr>
        </p15:guide>
        <p15:guide id="2" pos="572">
          <p15:clr>
            <a:srgbClr val="F26B43"/>
          </p15:clr>
        </p15:guide>
        <p15:guide id="3" orient="horz" pos="45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4e2aa48fc9_0_746"/>
          <p:cNvSpPr txBox="1">
            <a:spLocks noGrp="1"/>
          </p:cNvSpPr>
          <p:nvPr>
            <p:ph type="body" idx="1"/>
          </p:nvPr>
        </p:nvSpPr>
        <p:spPr>
          <a:xfrm>
            <a:off x="907317" y="1925014"/>
            <a:ext cx="161244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marR="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✦"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✦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—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—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—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g34e2aa48fc9_0_746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690DD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49">
          <p15:clr>
            <a:srgbClr val="F26B43"/>
          </p15:clr>
        </p15:guide>
        <p15:guide id="2" pos="215">
          <p15:clr>
            <a:srgbClr val="F26B43"/>
          </p15:clr>
        </p15:guide>
        <p15:guide id="3" orient="horz" pos="16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4e2aa48fc9_0_1431"/>
          <p:cNvSpPr txBox="1">
            <a:spLocks noGrp="1"/>
          </p:cNvSpPr>
          <p:nvPr>
            <p:ph type="body" idx="1"/>
          </p:nvPr>
        </p:nvSpPr>
        <p:spPr>
          <a:xfrm>
            <a:off x="907317" y="1925014"/>
            <a:ext cx="16124400" cy="70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ctr" anchorCtr="0">
            <a:normAutofit/>
          </a:bodyPr>
          <a:lstStyle>
            <a:lvl1pPr marL="457200" marR="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✦"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✦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—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—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NTR"/>
              <a:buChar char="—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g34e2aa48fc9_0_1431"/>
          <p:cNvSpPr txBox="1">
            <a:spLocks noGrp="1"/>
          </p:cNvSpPr>
          <p:nvPr>
            <p:ph type="title"/>
          </p:nvPr>
        </p:nvSpPr>
        <p:spPr>
          <a:xfrm>
            <a:off x="907317" y="723840"/>
            <a:ext cx="161244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12875" rIns="25700" bIns="1287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690DD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49">
          <p15:clr>
            <a:srgbClr val="F26B43"/>
          </p15:clr>
        </p15:guide>
        <p15:guide id="2" pos="215">
          <p15:clr>
            <a:srgbClr val="F26B43"/>
          </p15:clr>
        </p15:guide>
        <p15:guide id="3" orient="horz" pos="16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ovapay.ua/api-novapay/" TargetMode="External"/><Relationship Id="rId4" Type="http://schemas.openxmlformats.org/officeDocument/2006/relationships/hyperlink" Target="https://novapay.ua/dogovir-dokumenty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73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74.png"/><Relationship Id="rId9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73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95.png"/><Relationship Id="rId5" Type="http://schemas.openxmlformats.org/officeDocument/2006/relationships/image" Target="../media/image89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jpg"/><Relationship Id="rId3" Type="http://schemas.openxmlformats.org/officeDocument/2006/relationships/image" Target="../media/image45.jp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44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0DD3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1100" y="8610600"/>
            <a:ext cx="937568" cy="94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"/>
          <p:cNvSpPr/>
          <p:nvPr/>
        </p:nvSpPr>
        <p:spPr>
          <a:xfrm>
            <a:off x="931100" y="1190625"/>
            <a:ext cx="9134400" cy="38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174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100"/>
              <a:buFont typeface="Montserrat ExtraBold"/>
              <a:buNone/>
            </a:pPr>
            <a:r>
              <a:rPr lang="en-US" sz="9100" b="1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Приймай</a:t>
            </a:r>
            <a:br>
              <a:rPr lang="en-US" sz="9100" b="1" i="0" u="none" strike="noStrike" cap="none" dirty="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en-US" sz="9100" b="1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платежі</a:t>
            </a:r>
            <a:r>
              <a:rPr lang="en-US" sz="9100" b="1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9100" b="1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легко</a:t>
            </a:r>
            <a:br>
              <a:rPr lang="en-US" sz="9100" b="1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en-US" sz="9100" b="1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та </a:t>
            </a:r>
            <a:r>
              <a:rPr lang="en-US" sz="9100" b="1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швидко</a:t>
            </a:r>
            <a:r>
              <a:rPr lang="en-US" sz="9100" b="1" i="0" u="none" strike="noStrike" cap="none" dirty="0">
                <a:solidFill>
                  <a:srgbClr val="B083FF"/>
                </a:solidFill>
                <a:latin typeface="Montserrat"/>
                <a:ea typeface="Montserrat"/>
                <a:cs typeface="Montserrat"/>
                <a:sym typeface="Montserrat"/>
              </a:rPr>
              <a:t>  </a:t>
            </a:r>
            <a:endParaRPr sz="91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1"/>
          <p:cNvSpPr/>
          <p:nvPr/>
        </p:nvSpPr>
        <p:spPr>
          <a:xfrm>
            <a:off x="2321750" y="8743950"/>
            <a:ext cx="19020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6629"/>
              </a:lnSpc>
              <a:spcBef>
                <a:spcPts val="0"/>
              </a:spcBef>
              <a:spcAft>
                <a:spcPts val="0"/>
              </a:spcAft>
              <a:buClr>
                <a:srgbClr val="A879FA"/>
              </a:buClr>
              <a:buSzPts val="5400"/>
              <a:buFont typeface="Montserrat Light"/>
              <a:buNone/>
            </a:pPr>
            <a:r>
              <a:rPr lang="en-US" sz="5400" b="0" i="0" u="none" strike="noStrike" cap="none">
                <a:solidFill>
                  <a:srgbClr val="A879F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2025</a:t>
            </a:r>
            <a:endParaRPr sz="5400" b="0" i="0" u="none" strike="noStrike" cap="non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74" name="Google Shape;274;p1"/>
          <p:cNvSpPr txBox="1"/>
          <p:nvPr/>
        </p:nvSpPr>
        <p:spPr>
          <a:xfrm>
            <a:off x="781199" y="6168332"/>
            <a:ext cx="8567100" cy="1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17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 dirty="0" err="1">
                <a:solidFill>
                  <a:srgbClr val="C39EED"/>
                </a:solidFill>
                <a:latin typeface="Montserrat"/>
                <a:ea typeface="Montserrat"/>
                <a:cs typeface="Montserrat"/>
                <a:sym typeface="Montserrat"/>
              </a:rPr>
              <a:t>разом</a:t>
            </a:r>
            <a:r>
              <a:rPr lang="en-US" sz="6000" b="1" i="0" u="none" strike="noStrike" cap="none" dirty="0">
                <a:solidFill>
                  <a:srgbClr val="C39EED"/>
                </a:solidFill>
                <a:latin typeface="Montserrat"/>
                <a:ea typeface="Montserrat"/>
                <a:cs typeface="Montserrat"/>
                <a:sym typeface="Montserrat"/>
              </a:rPr>
              <a:t> з </a:t>
            </a:r>
            <a:r>
              <a:rPr lang="en-US" sz="6000" b="1" i="0" u="none" strike="noStrike" cap="none" dirty="0" err="1">
                <a:solidFill>
                  <a:srgbClr val="C39EED"/>
                </a:solidFill>
                <a:latin typeface="Montserrat"/>
                <a:ea typeface="Montserrat"/>
                <a:cs typeface="Montserrat"/>
                <a:sym typeface="Montserrat"/>
              </a:rPr>
              <a:t>NovaPay</a:t>
            </a:r>
            <a:endParaRPr sz="6000" b="0" i="0" u="none" strike="noStrike" cap="none" dirty="0">
              <a:solidFill>
                <a:srgbClr val="C39EE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p1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07" y="3765511"/>
            <a:ext cx="7167563" cy="4759833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15"/>
          <p:cNvSpPr/>
          <p:nvPr/>
        </p:nvSpPr>
        <p:spPr>
          <a:xfrm>
            <a:off x="2303198" y="2561900"/>
            <a:ext cx="47217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9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Покупець обирає товар та натискає «Купити через NovaPay»</a:t>
            </a:r>
            <a:endParaRPr sz="19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5" name="Google Shape;485;p15"/>
          <p:cNvSpPr/>
          <p:nvPr/>
        </p:nvSpPr>
        <p:spPr>
          <a:xfrm>
            <a:off x="11676736" y="2651143"/>
            <a:ext cx="39909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9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Проходить швидку перевірку</a:t>
            </a:r>
            <a:endParaRPr sz="19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86" name="Google Shape;486;p1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9763" y="3651210"/>
            <a:ext cx="8401814" cy="487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64975" y="3850825"/>
            <a:ext cx="6681650" cy="41586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8" name="Google Shape;488;p15"/>
          <p:cNvCxnSpPr/>
          <p:nvPr/>
        </p:nvCxnSpPr>
        <p:spPr>
          <a:xfrm>
            <a:off x="7453963" y="5930138"/>
            <a:ext cx="2329800" cy="0"/>
          </a:xfrm>
          <a:prstGeom prst="straightConnector1">
            <a:avLst/>
          </a:prstGeom>
          <a:noFill/>
          <a:ln w="38100" cap="flat" cmpd="sng">
            <a:solidFill>
              <a:srgbClr val="690DD3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89" name="Google Shape;489;p15"/>
          <p:cNvSpPr/>
          <p:nvPr/>
        </p:nvSpPr>
        <p:spPr>
          <a:xfrm>
            <a:off x="1044075" y="4546425"/>
            <a:ext cx="5683500" cy="22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0" name="Google Shape;490;p15"/>
          <p:cNvPicPr preferRelativeResize="0"/>
          <p:nvPr/>
        </p:nvPicPr>
        <p:blipFill rotWithShape="1">
          <a:blip r:embed="rId5">
            <a:alphaModFix/>
          </a:blip>
          <a:srcRect t="1892"/>
          <a:stretch/>
        </p:blipFill>
        <p:spPr>
          <a:xfrm>
            <a:off x="1263788" y="4121125"/>
            <a:ext cx="5212799" cy="388835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15"/>
          <p:cNvSpPr/>
          <p:nvPr/>
        </p:nvSpPr>
        <p:spPr>
          <a:xfrm>
            <a:off x="619125" y="2119550"/>
            <a:ext cx="1309500" cy="1309500"/>
          </a:xfrm>
          <a:prstGeom prst="ellipse">
            <a:avLst/>
          </a:prstGeom>
          <a:solidFill>
            <a:srgbClr val="A35CF5"/>
          </a:solidFill>
          <a:ln w="38100" cap="flat" cmpd="sng">
            <a:solidFill>
              <a:srgbClr val="C39EE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4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2" name="Google Shape;492;p15"/>
          <p:cNvSpPr/>
          <p:nvPr/>
        </p:nvSpPr>
        <p:spPr>
          <a:xfrm>
            <a:off x="9995399" y="2119550"/>
            <a:ext cx="1309500" cy="1309500"/>
          </a:xfrm>
          <a:prstGeom prst="ellipse">
            <a:avLst/>
          </a:prstGeom>
          <a:solidFill>
            <a:srgbClr val="A35CF5"/>
          </a:solidFill>
          <a:ln w="38100" cap="flat" cmpd="sng">
            <a:solidFill>
              <a:srgbClr val="C39EE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4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3" name="Google Shape;493;p15"/>
          <p:cNvSpPr/>
          <p:nvPr/>
        </p:nvSpPr>
        <p:spPr>
          <a:xfrm>
            <a:off x="2775850" y="628248"/>
            <a:ext cx="8629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Чекаут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4" name="Google Shape;494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600" y="618350"/>
            <a:ext cx="2780518" cy="12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15"/>
          <p:cNvSpPr/>
          <p:nvPr/>
        </p:nvSpPr>
        <p:spPr>
          <a:xfrm>
            <a:off x="515450" y="738175"/>
            <a:ext cx="1326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8623F"/>
              </a:buClr>
              <a:buSzPts val="7350"/>
              <a:buFont typeface="Montserrat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36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844" y="3746097"/>
            <a:ext cx="7850315" cy="4759833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16"/>
          <p:cNvSpPr/>
          <p:nvPr/>
        </p:nvSpPr>
        <p:spPr>
          <a:xfrm>
            <a:off x="2775850" y="628248"/>
            <a:ext cx="8629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Чекаут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3" name="Google Shape;503;p16"/>
          <p:cNvSpPr/>
          <p:nvPr/>
        </p:nvSpPr>
        <p:spPr>
          <a:xfrm>
            <a:off x="2283325" y="2511675"/>
            <a:ext cx="45315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9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NovaPay заповнює дані за нього</a:t>
            </a:r>
            <a:endParaRPr sz="19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4" name="Google Shape;504;p16"/>
          <p:cNvSpPr/>
          <p:nvPr/>
        </p:nvSpPr>
        <p:spPr>
          <a:xfrm>
            <a:off x="12387075" y="2696175"/>
            <a:ext cx="4866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9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Залишається оплатити замовлення</a:t>
            </a:r>
            <a:endParaRPr sz="19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05" name="Google Shape;505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9840" y="3746097"/>
            <a:ext cx="7850315" cy="4759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6325" y="3962802"/>
            <a:ext cx="6339182" cy="3987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93683" y="3925887"/>
            <a:ext cx="5962630" cy="40610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8" name="Google Shape;508;p16"/>
          <p:cNvCxnSpPr/>
          <p:nvPr/>
        </p:nvCxnSpPr>
        <p:spPr>
          <a:xfrm>
            <a:off x="7979088" y="6039863"/>
            <a:ext cx="2329800" cy="0"/>
          </a:xfrm>
          <a:prstGeom prst="straightConnector1">
            <a:avLst/>
          </a:prstGeom>
          <a:noFill/>
          <a:ln w="38100" cap="flat" cmpd="sng">
            <a:solidFill>
              <a:srgbClr val="690DD3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509" name="Google Shape;509;p16"/>
          <p:cNvSpPr/>
          <p:nvPr/>
        </p:nvSpPr>
        <p:spPr>
          <a:xfrm>
            <a:off x="696625" y="2155725"/>
            <a:ext cx="1309500" cy="1309500"/>
          </a:xfrm>
          <a:prstGeom prst="ellipse">
            <a:avLst/>
          </a:prstGeom>
          <a:solidFill>
            <a:srgbClr val="A35CF5"/>
          </a:solidFill>
          <a:ln w="38100" cap="flat" cmpd="sng">
            <a:solidFill>
              <a:srgbClr val="C39EE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4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0" name="Google Shape;510;p16"/>
          <p:cNvSpPr/>
          <p:nvPr/>
        </p:nvSpPr>
        <p:spPr>
          <a:xfrm>
            <a:off x="10791823" y="2155725"/>
            <a:ext cx="1309500" cy="1309500"/>
          </a:xfrm>
          <a:prstGeom prst="ellipse">
            <a:avLst/>
          </a:prstGeom>
          <a:solidFill>
            <a:srgbClr val="A35CF5"/>
          </a:solidFill>
          <a:ln w="38100" cap="flat" cmpd="sng">
            <a:solidFill>
              <a:srgbClr val="C39EE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4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11" name="Google Shape;511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600" y="618350"/>
            <a:ext cx="2780518" cy="12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16"/>
          <p:cNvSpPr/>
          <p:nvPr/>
        </p:nvSpPr>
        <p:spPr>
          <a:xfrm>
            <a:off x="515450" y="738175"/>
            <a:ext cx="1326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8623F"/>
              </a:buClr>
              <a:buSzPts val="7350"/>
              <a:buFont typeface="Montserrat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36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BFF"/>
        </a:solidFill>
        <a:effectLst/>
      </p:bgPr>
    </p:bg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9"/>
          <p:cNvSpPr/>
          <p:nvPr/>
        </p:nvSpPr>
        <p:spPr>
          <a:xfrm>
            <a:off x="896450" y="2286000"/>
            <a:ext cx="5264100" cy="6940200"/>
          </a:xfrm>
          <a:prstGeom prst="roundRect">
            <a:avLst>
              <a:gd name="adj" fmla="val 8565"/>
            </a:avLst>
          </a:prstGeom>
          <a:noFill/>
          <a:ln w="38100" cap="flat" cmpd="sng">
            <a:solidFill>
              <a:srgbClr val="690D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9"/>
          <p:cNvSpPr/>
          <p:nvPr/>
        </p:nvSpPr>
        <p:spPr>
          <a:xfrm>
            <a:off x="896450" y="7285185"/>
            <a:ext cx="5264100" cy="1941000"/>
          </a:xfrm>
          <a:prstGeom prst="roundRect">
            <a:avLst>
              <a:gd name="adj" fmla="val 25129"/>
            </a:avLst>
          </a:prstGeom>
          <a:solidFill>
            <a:srgbClr val="690D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9"/>
          <p:cNvSpPr/>
          <p:nvPr/>
        </p:nvSpPr>
        <p:spPr>
          <a:xfrm>
            <a:off x="6504383" y="2286000"/>
            <a:ext cx="5264100" cy="6940200"/>
          </a:xfrm>
          <a:prstGeom prst="roundRect">
            <a:avLst>
              <a:gd name="adj" fmla="val 8565"/>
            </a:avLst>
          </a:prstGeom>
          <a:noFill/>
          <a:ln w="38100" cap="flat" cmpd="sng">
            <a:solidFill>
              <a:srgbClr val="690D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9"/>
          <p:cNvSpPr/>
          <p:nvPr/>
        </p:nvSpPr>
        <p:spPr>
          <a:xfrm>
            <a:off x="12137499" y="2286000"/>
            <a:ext cx="5264100" cy="6940200"/>
          </a:xfrm>
          <a:prstGeom prst="roundRect">
            <a:avLst>
              <a:gd name="adj" fmla="val 8565"/>
            </a:avLst>
          </a:prstGeom>
          <a:noFill/>
          <a:ln w="38100" cap="flat" cmpd="sng">
            <a:solidFill>
              <a:srgbClr val="690D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2" name="Google Shape;522;p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0222" y="6372213"/>
            <a:ext cx="1218214" cy="1304922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9"/>
          <p:cNvSpPr/>
          <p:nvPr/>
        </p:nvSpPr>
        <p:spPr>
          <a:xfrm>
            <a:off x="896449" y="631975"/>
            <a:ext cx="12519747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 i="0" u="none" strike="noStrike" cap="none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Як</a:t>
            </a:r>
            <a:r>
              <a:rPr lang="en-US" sz="7350" b="1" i="0" u="none" strike="noStrike" cap="none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7350" b="1" i="0" u="none" strike="noStrike" cap="none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підключити</a:t>
            </a:r>
            <a:r>
              <a:rPr lang="en-US" sz="7350" b="1" i="0" u="none" strike="noStrike" cap="none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7350" b="1" i="0" u="none" strike="noStrike" cap="none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послугу</a:t>
            </a:r>
            <a:endParaRPr sz="735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4" name="Google Shape;524;p9"/>
          <p:cNvSpPr/>
          <p:nvPr/>
        </p:nvSpPr>
        <p:spPr>
          <a:xfrm>
            <a:off x="1226680" y="2438400"/>
            <a:ext cx="46326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90DD3"/>
              </a:buClr>
              <a:buSzPts val="11325"/>
              <a:buFont typeface="Montserrat Black"/>
              <a:buNone/>
            </a:pPr>
            <a:r>
              <a:rPr lang="en-US" sz="11325" b="1" i="0" u="none" strike="noStrike" cap="none">
                <a:solidFill>
                  <a:srgbClr val="690DD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01</a:t>
            </a:r>
            <a:endParaRPr sz="11325" b="1" i="0" u="none" strike="noStrike" cap="none">
              <a:solidFill>
                <a:schemeClr val="dk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25" name="Google Shape;525;p9"/>
          <p:cNvSpPr/>
          <p:nvPr/>
        </p:nvSpPr>
        <p:spPr>
          <a:xfrm>
            <a:off x="1226673" y="4119447"/>
            <a:ext cx="46326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225"/>
              <a:buFont typeface="Montserrat Medium"/>
              <a:buNone/>
            </a:pPr>
            <a:r>
              <a:rPr lang="en-US" sz="30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Обери тариф, технічну реалізацію та порядок взаємодії</a:t>
            </a:r>
            <a:br>
              <a:rPr lang="en-US" sz="3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br>
              <a:rPr lang="en-US" sz="3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30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6" name="Google Shape;526;p9"/>
          <p:cNvSpPr/>
          <p:nvPr/>
        </p:nvSpPr>
        <p:spPr>
          <a:xfrm>
            <a:off x="6844082" y="2438400"/>
            <a:ext cx="45618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90DD3"/>
              </a:buClr>
              <a:buSzPts val="11325"/>
              <a:buFont typeface="Montserrat Black"/>
              <a:buNone/>
            </a:pPr>
            <a:r>
              <a:rPr lang="en-US" sz="11325" b="1" i="0" u="none" strike="noStrike" cap="none">
                <a:solidFill>
                  <a:srgbClr val="690DD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02</a:t>
            </a:r>
            <a:endParaRPr sz="11325" b="1" i="0" u="none" strike="noStrike" cap="none">
              <a:solidFill>
                <a:schemeClr val="dk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27" name="Google Shape;527;p9"/>
          <p:cNvSpPr/>
          <p:nvPr/>
        </p:nvSpPr>
        <p:spPr>
          <a:xfrm>
            <a:off x="6844094" y="4119445"/>
            <a:ext cx="4847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225"/>
              <a:buFont typeface="Montserrat Medium"/>
              <a:buNone/>
            </a:pPr>
            <a:r>
              <a:rPr lang="en-US" sz="30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Надай документи та підпиши договір про надання платіжних послуг</a:t>
            </a:r>
            <a:endParaRPr sz="30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8" name="Google Shape;528;p9"/>
          <p:cNvSpPr/>
          <p:nvPr/>
        </p:nvSpPr>
        <p:spPr>
          <a:xfrm>
            <a:off x="8176689" y="6448413"/>
            <a:ext cx="4561500" cy="10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3"/>
              </a:buClr>
              <a:buSzPts val="3225"/>
              <a:buFont typeface="Montserrat SemiBold"/>
              <a:buNone/>
            </a:pPr>
            <a:r>
              <a:rPr lang="en-US" sz="3225" b="1" i="0" u="sng" strike="noStrike" cap="none">
                <a:solidFill>
                  <a:srgbClr val="690DD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Які документи потрібні</a:t>
            </a:r>
            <a:endParaRPr sz="3225" b="1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9" name="Google Shape;529;p9"/>
          <p:cNvSpPr/>
          <p:nvPr/>
        </p:nvSpPr>
        <p:spPr>
          <a:xfrm>
            <a:off x="12453179" y="2438400"/>
            <a:ext cx="40989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90DD3"/>
              </a:buClr>
              <a:buSzPts val="11325"/>
              <a:buFont typeface="Montserrat Black"/>
              <a:buNone/>
            </a:pPr>
            <a:r>
              <a:rPr lang="en-US" sz="11325" b="1" i="0" u="none" strike="noStrike" cap="none">
                <a:solidFill>
                  <a:srgbClr val="690DD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03</a:t>
            </a:r>
            <a:endParaRPr sz="11325" b="1" i="0" u="none" strike="noStrike" cap="none">
              <a:solidFill>
                <a:schemeClr val="dk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30" name="Google Shape;530;p9"/>
          <p:cNvSpPr/>
          <p:nvPr/>
        </p:nvSpPr>
        <p:spPr>
          <a:xfrm>
            <a:off x="12453179" y="4119445"/>
            <a:ext cx="4632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225"/>
              <a:buFont typeface="Montserrat Medium"/>
              <a:buNone/>
            </a:pPr>
            <a:r>
              <a:rPr lang="en-US" sz="30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Підключи еквайринг</a:t>
            </a:r>
            <a:br>
              <a:rPr lang="en-US" sz="3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0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NovaPay до свого інтернет-магазин</a:t>
            </a:r>
            <a:r>
              <a:rPr lang="en-US" sz="30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</a:t>
            </a:r>
            <a:br>
              <a:rPr lang="en-US" sz="3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0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 допомогою зрозумілого API</a:t>
            </a:r>
            <a:endParaRPr sz="30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1" name="Google Shape;531;p9"/>
          <p:cNvSpPr/>
          <p:nvPr/>
        </p:nvSpPr>
        <p:spPr>
          <a:xfrm>
            <a:off x="12453179" y="7410435"/>
            <a:ext cx="40194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3"/>
              </a:buClr>
              <a:buSzPts val="3225"/>
              <a:buFont typeface="Montserrat SemiBold"/>
              <a:buNone/>
            </a:pPr>
            <a:r>
              <a:rPr lang="en-US" sz="3225" b="1" i="0" u="sng" strike="noStrike" cap="none">
                <a:solidFill>
                  <a:srgbClr val="690DD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API сервісів NovaPay</a:t>
            </a:r>
            <a:endParaRPr sz="3225" b="1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2" name="Google Shape;532;p9"/>
          <p:cNvSpPr txBox="1"/>
          <p:nvPr/>
        </p:nvSpPr>
        <p:spPr>
          <a:xfrm>
            <a:off x="1163606" y="7629745"/>
            <a:ext cx="5153100" cy="13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25"/>
              <a:buFont typeface="Arial"/>
              <a:buNone/>
            </a:pPr>
            <a:r>
              <a:rPr lang="en-US" sz="3025" b="0" i="0" u="none" strike="noStrike" cap="none">
                <a:solidFill>
                  <a:srgbClr val="F4F6F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карток NovaPay через кнопку NovaPay безкоштовно</a:t>
            </a:r>
            <a:endParaRPr sz="3025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3" name="Google Shape;533;p9"/>
          <p:cNvSpPr/>
          <p:nvPr/>
        </p:nvSpPr>
        <p:spPr>
          <a:xfrm rot="-532075">
            <a:off x="4475192" y="8751585"/>
            <a:ext cx="1706701" cy="713330"/>
          </a:xfrm>
          <a:prstGeom prst="roundRect">
            <a:avLst>
              <a:gd name="adj" fmla="val 50000"/>
            </a:avLst>
          </a:prstGeom>
          <a:solidFill>
            <a:srgbClr val="F8623F"/>
          </a:solidFill>
          <a:ln w="19050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8800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52"/>
              <a:buFont typeface="Montserrat Medium"/>
              <a:buNone/>
            </a:pPr>
            <a:r>
              <a:rPr lang="en-US" sz="4052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wow</a:t>
            </a:r>
            <a:endParaRPr sz="1400" b="1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4" name="Google Shape;534;p9"/>
          <p:cNvSpPr/>
          <p:nvPr/>
        </p:nvSpPr>
        <p:spPr>
          <a:xfrm>
            <a:off x="1226673" y="5743826"/>
            <a:ext cx="46326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225"/>
              <a:buFont typeface="Montserrat Medium"/>
              <a:buNone/>
            </a:pPr>
            <a:r>
              <a:rPr lang="en-US" sz="3000" dirty="0" err="1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Базовий</a:t>
            </a:r>
            <a:r>
              <a:rPr lang="en-US" sz="3000" dirty="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000" dirty="0" err="1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тариф</a:t>
            </a:r>
            <a:r>
              <a:rPr lang="en-US" sz="3000" dirty="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– 1,3%</a:t>
            </a:r>
            <a:br>
              <a:rPr lang="en-US" sz="30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000" dirty="0" err="1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від</a:t>
            </a:r>
            <a:r>
              <a:rPr lang="en-US" sz="3000" dirty="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000" dirty="0" err="1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суми</a:t>
            </a:r>
            <a:r>
              <a:rPr lang="en-US" sz="3000" dirty="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000" dirty="0" err="1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платежу</a:t>
            </a:r>
            <a:endParaRPr sz="3000" b="0" i="0" u="none" strike="noStrike" cap="none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4e2aa48fc9_0_323"/>
          <p:cNvSpPr/>
          <p:nvPr/>
        </p:nvSpPr>
        <p:spPr>
          <a:xfrm>
            <a:off x="10922310" y="0"/>
            <a:ext cx="7365600" cy="102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pic>
        <p:nvPicPr>
          <p:cNvPr id="540" name="Google Shape;540;g34e2aa48fc9_0_323"/>
          <p:cNvPicPr preferRelativeResize="0"/>
          <p:nvPr/>
        </p:nvPicPr>
        <p:blipFill rotWithShape="1">
          <a:blip r:embed="rId3">
            <a:alphaModFix/>
          </a:blip>
          <a:srcRect l="4269" t="19630" r="29531" b="19630"/>
          <a:stretch/>
        </p:blipFill>
        <p:spPr>
          <a:xfrm rot="5400002">
            <a:off x="8389459" y="405822"/>
            <a:ext cx="10303703" cy="949206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g34e2aa48fc9_0_323"/>
          <p:cNvSpPr/>
          <p:nvPr/>
        </p:nvSpPr>
        <p:spPr>
          <a:xfrm>
            <a:off x="931100" y="2691850"/>
            <a:ext cx="16013700" cy="4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Послуги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від NovaPay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6000"/>
              <a:buFont typeface="Play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для твого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6000"/>
              <a:buFont typeface="Play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бізнесу 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42" name="Google Shape;542;g34e2aa48fc9_0_3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6260" y="713201"/>
            <a:ext cx="11818644" cy="957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4e2aa48fc9_0_512"/>
          <p:cNvSpPr txBox="1">
            <a:spLocks noGrp="1"/>
          </p:cNvSpPr>
          <p:nvPr>
            <p:ph type="title"/>
          </p:nvPr>
        </p:nvSpPr>
        <p:spPr>
          <a:xfrm>
            <a:off x="824275" y="1950900"/>
            <a:ext cx="8555700" cy="16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en-US" sz="7350">
                <a:latin typeface="Montserrat"/>
                <a:ea typeface="Montserrat"/>
                <a:cs typeface="Montserrat"/>
                <a:sym typeface="Montserrat"/>
              </a:rPr>
              <a:t>Рахунок ФОП від NovaPay</a:t>
            </a:r>
            <a:endParaRPr sz="73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8" name="Google Shape;548;g34e2aa48fc9_0_512"/>
          <p:cNvSpPr txBox="1"/>
          <p:nvPr/>
        </p:nvSpPr>
        <p:spPr>
          <a:xfrm>
            <a:off x="931092" y="4338588"/>
            <a:ext cx="9045000" cy="3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lang="en-US" sz="3000">
                <a:latin typeface="Montserrat Medium"/>
                <a:ea typeface="Montserrat Medium"/>
                <a:cs typeface="Montserrat Medium"/>
                <a:sym typeface="Montserrat Medium"/>
              </a:rPr>
              <a:t>Поєднує можливості нової ліцензії з платіжними послугами в Новій пошті*</a:t>
            </a:r>
            <a:endParaRPr sz="30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 </a:t>
            </a:r>
            <a:endParaRPr sz="30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700"/>
              <a:buFont typeface="Arial"/>
              <a:buNone/>
            </a:pPr>
            <a:r>
              <a:rPr lang="en-US" sz="2300">
                <a:solidFill>
                  <a:schemeClr val="folHlink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      </a:t>
            </a:r>
            <a:r>
              <a:rPr lang="en-US" sz="3000">
                <a:solidFill>
                  <a:schemeClr val="folHlink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Усю післяплату, що отримуєш</a:t>
            </a:r>
            <a:br>
              <a:rPr lang="en-US" sz="3000">
                <a:solidFill>
                  <a:schemeClr val="folHlink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000">
                <a:solidFill>
                  <a:schemeClr val="folHlink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 договором із NovaPay, знімай у Новій пошті без комісії за штрихкодом</a:t>
            </a:r>
            <a:br>
              <a:rPr lang="en-US" sz="3000">
                <a:solidFill>
                  <a:schemeClr val="folHlink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000">
                <a:solidFill>
                  <a:schemeClr val="folHlink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 нашому додатку</a:t>
            </a:r>
            <a:endParaRPr sz="30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9" name="Google Shape;549;g34e2aa48fc9_0_5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112" y="715964"/>
            <a:ext cx="619587" cy="619587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g34e2aa48fc9_0_512"/>
          <p:cNvSpPr/>
          <p:nvPr/>
        </p:nvSpPr>
        <p:spPr>
          <a:xfrm>
            <a:off x="11170502" y="3799350"/>
            <a:ext cx="6529800" cy="2688300"/>
          </a:xfrm>
          <a:prstGeom prst="roundRect">
            <a:avLst>
              <a:gd name="adj" fmla="val 8125"/>
            </a:avLst>
          </a:prstGeom>
          <a:solidFill>
            <a:srgbClr val="FFB4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1" name="Google Shape;551;g34e2aa48fc9_0_5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4653" y="1053956"/>
            <a:ext cx="4676100" cy="4668787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g34e2aa48fc9_0_512"/>
          <p:cNvSpPr txBox="1"/>
          <p:nvPr/>
        </p:nvSpPr>
        <p:spPr>
          <a:xfrm>
            <a:off x="11905137" y="4667813"/>
            <a:ext cx="5157900" cy="153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31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Отримуй післяплату </a:t>
            </a:r>
            <a:endParaRPr sz="31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31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день у день</a:t>
            </a:r>
            <a:r>
              <a:rPr lang="en-US" sz="31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на рахунок NovaPay для ФОП </a:t>
            </a:r>
            <a:endParaRPr sz="13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53" name="Google Shape;553;g34e2aa48fc9_0_5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1089" y="5907903"/>
            <a:ext cx="510300" cy="5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g34e2aa48fc9_0_512"/>
          <p:cNvSpPr/>
          <p:nvPr/>
        </p:nvSpPr>
        <p:spPr>
          <a:xfrm>
            <a:off x="931100" y="8782050"/>
            <a:ext cx="80694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9EED"/>
              </a:buClr>
              <a:buSzPts val="1700"/>
              <a:buFont typeface="Play"/>
              <a:buNone/>
            </a:pPr>
            <a:r>
              <a:rPr lang="en-US" sz="1800" i="0" u="none" strike="noStrike" cap="none">
                <a:solidFill>
                  <a:srgbClr val="C39EED"/>
                </a:solidFill>
                <a:latin typeface="Montserrat"/>
                <a:ea typeface="Montserrat"/>
                <a:cs typeface="Montserrat"/>
                <a:sym typeface="Montserrat"/>
              </a:rPr>
              <a:t>*Платіжні послуги надає ТОВ «НоваПей», ліцензія НБУ №21/770-рк від 28.04.2023. Деталі: novapay.ua</a:t>
            </a:r>
            <a:endParaRPr sz="180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g34e2aa48fc9_0_93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8075" y="325"/>
            <a:ext cx="7819551" cy="1028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g34e2aa48fc9_0_93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36750" y="264160"/>
            <a:ext cx="6250849" cy="10022507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g34e2aa48fc9_0_937"/>
          <p:cNvSpPr/>
          <p:nvPr/>
        </p:nvSpPr>
        <p:spPr>
          <a:xfrm>
            <a:off x="925100" y="664782"/>
            <a:ext cx="11233200" cy="21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Рахунок NovaPay</a:t>
            </a:r>
            <a:b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для юросіб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3" name="Google Shape;563;g34e2aa48fc9_0_937"/>
          <p:cNvSpPr txBox="1"/>
          <p:nvPr/>
        </p:nvSpPr>
        <p:spPr>
          <a:xfrm>
            <a:off x="925100" y="3204761"/>
            <a:ext cx="91515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отримуй гроші за відправлення </a:t>
            </a: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Новою поштою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4" name="Google Shape;564;g34e2aa48fc9_0_937"/>
          <p:cNvSpPr txBox="1"/>
          <p:nvPr/>
        </p:nvSpPr>
        <p:spPr>
          <a:xfrm>
            <a:off x="925100" y="5600044"/>
            <a:ext cx="91515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плати до бюджету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5" name="Google Shape;565;g34e2aa48fc9_0_937"/>
          <p:cNvSpPr txBox="1"/>
          <p:nvPr/>
        </p:nvSpPr>
        <p:spPr>
          <a:xfrm>
            <a:off x="925100" y="4652901"/>
            <a:ext cx="91515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розраховуйся з партнерами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6" name="Google Shape;566;g34e2aa48fc9_0_937"/>
          <p:cNvSpPr txBox="1"/>
          <p:nvPr/>
        </p:nvSpPr>
        <p:spPr>
          <a:xfrm>
            <a:off x="925100" y="6547200"/>
            <a:ext cx="9151500" cy="18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переказуй гроші на свій рахунок</a:t>
            </a:r>
            <a:b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 будь-якомуукраїнському</a:t>
            </a:r>
            <a:b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банку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67" name="Google Shape;567;g34e2aa48fc9_0_93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44250" y="1943100"/>
            <a:ext cx="5650446" cy="5650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g34e2aa48fc9_0_937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087725" y="2114550"/>
            <a:ext cx="192405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g34e2aa48fc9_0_937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58200" y="4991100"/>
            <a:ext cx="4310331" cy="3662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g34e2aa48fc9_0_937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773025" y="3162300"/>
            <a:ext cx="5514975" cy="551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g34e2aa48fc9_0_937"/>
          <p:cNvSpPr/>
          <p:nvPr/>
        </p:nvSpPr>
        <p:spPr>
          <a:xfrm>
            <a:off x="952500" y="9058275"/>
            <a:ext cx="5791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39EED"/>
              </a:buClr>
              <a:buSzPts val="1650"/>
              <a:buFont typeface="Play"/>
              <a:buNone/>
            </a:pPr>
            <a:r>
              <a:rPr lang="en-US" sz="1800" i="0" u="none" strike="noStrike" cap="none">
                <a:solidFill>
                  <a:srgbClr val="C292F8"/>
                </a:solidFill>
                <a:latin typeface="Montserrat"/>
                <a:ea typeface="Montserrat"/>
                <a:cs typeface="Montserrat"/>
                <a:sym typeface="Montserrat"/>
              </a:rPr>
              <a:t>Всі операції здійснюються в гривні</a:t>
            </a:r>
            <a:endParaRPr sz="1800" i="0" u="none" strike="noStrike" cap="none">
              <a:solidFill>
                <a:srgbClr val="C292F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g34e2aa48fc9_0_113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8075" y="325"/>
            <a:ext cx="7819551" cy="1028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g34e2aa48fc9_0_113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36750" y="264160"/>
            <a:ext cx="6250849" cy="10022507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g34e2aa48fc9_0_1131"/>
          <p:cNvSpPr/>
          <p:nvPr/>
        </p:nvSpPr>
        <p:spPr>
          <a:xfrm>
            <a:off x="925100" y="664782"/>
            <a:ext cx="11233200" cy="21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Зарплатний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проєкт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0" name="Google Shape;580;g34e2aa48fc9_0_1131"/>
          <p:cNvSpPr txBox="1"/>
          <p:nvPr/>
        </p:nvSpPr>
        <p:spPr>
          <a:xfrm>
            <a:off x="925100" y="3204755"/>
            <a:ext cx="91515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Легке відкриття рахунків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1" name="Google Shape;581;g34e2aa48fc9_0_1131"/>
          <p:cNvSpPr txBox="1"/>
          <p:nvPr/>
        </p:nvSpPr>
        <p:spPr>
          <a:xfrm>
            <a:off x="925100" y="4202379"/>
            <a:ext cx="9151500" cy="10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Простий імпорт даних і зручна виплата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82" name="Google Shape;582;g34e2aa48fc9_0_113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58250" y="390275"/>
            <a:ext cx="9096900" cy="909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g34e2aa48fc9_0_1131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34600" y="5143250"/>
            <a:ext cx="8152865" cy="4409786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g34e2aa48fc9_0_1131"/>
          <p:cNvSpPr txBox="1"/>
          <p:nvPr/>
        </p:nvSpPr>
        <p:spPr>
          <a:xfrm>
            <a:off x="925100" y="5608443"/>
            <a:ext cx="9151500" cy="10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Один реєстр для виплати на різні рахунки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5" name="Google Shape;585;g34e2aa48fc9_0_1131"/>
          <p:cNvSpPr txBox="1"/>
          <p:nvPr/>
        </p:nvSpPr>
        <p:spPr>
          <a:xfrm>
            <a:off x="925100" y="7014522"/>
            <a:ext cx="91515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Прозорий тариф і гнучкі умови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6" name="Google Shape;586;g34e2aa48fc9_0_1131"/>
          <p:cNvSpPr txBox="1"/>
          <p:nvPr/>
        </p:nvSpPr>
        <p:spPr>
          <a:xfrm>
            <a:off x="925100" y="7976303"/>
            <a:ext cx="9151500" cy="13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rgbClr val="690DD2"/>
              </a:buClr>
              <a:buSzPts val="3500"/>
              <a:buFont typeface="Montserrat Medium"/>
              <a:buChar char="✦"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Мінімальний пакет документів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відкриття зарплатного проєкту</a:t>
            </a:r>
            <a:endParaRPr sz="3500">
              <a:solidFill>
                <a:srgbClr val="33332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Google Shape;592;g34e2aa48fc9_0_1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260684">
            <a:off x="9882934" y="1518830"/>
            <a:ext cx="10400783" cy="10400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g34e2aa48fc9_0_117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8286800" cy="10286325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g34e2aa48fc9_0_1176"/>
          <p:cNvSpPr/>
          <p:nvPr/>
        </p:nvSpPr>
        <p:spPr>
          <a:xfrm>
            <a:off x="952506" y="3963006"/>
            <a:ext cx="10669200" cy="1747500"/>
          </a:xfrm>
          <a:prstGeom prst="roundRect">
            <a:avLst>
              <a:gd name="adj" fmla="val 8944"/>
            </a:avLst>
          </a:prstGeom>
          <a:solidFill>
            <a:srgbClr val="E1CF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g34e2aa48fc9_0_1176"/>
          <p:cNvSpPr/>
          <p:nvPr/>
        </p:nvSpPr>
        <p:spPr>
          <a:xfrm>
            <a:off x="952500" y="578757"/>
            <a:ext cx="170022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5700"/>
              <a:buFont typeface="Montserrat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еревага для твоїх працівників</a:t>
            </a:r>
            <a:endParaRPr sz="7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g34e2aa48fc9_0_1176"/>
          <p:cNvSpPr/>
          <p:nvPr/>
        </p:nvSpPr>
        <p:spPr>
          <a:xfrm>
            <a:off x="952525" y="2297800"/>
            <a:ext cx="12733496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500"/>
              <a:buFont typeface="Montserrat"/>
              <a:buNone/>
            </a:pPr>
            <a:r>
              <a:rPr lang="en-US" sz="3000" b="0" i="0" u="none" strike="noStrike" cap="none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Кредит</a:t>
            </a:r>
            <a:r>
              <a:rPr lang="en-US" sz="3000" b="0" i="0" u="none" strike="noStrike" cap="none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						</a:t>
            </a:r>
            <a:r>
              <a:rPr lang="uk-UA" sz="3000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   </a:t>
            </a:r>
            <a:r>
              <a:rPr lang="en-US" sz="3000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для </a:t>
            </a:r>
            <a:r>
              <a:rPr lang="en-US" sz="3000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тих</a:t>
            </a:r>
            <a:r>
              <a:rPr lang="en-US" sz="3000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000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хто</a:t>
            </a:r>
            <a:r>
              <a:rPr lang="en-US" sz="3000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отримує</a:t>
            </a:r>
            <a:r>
              <a:rPr lang="en-US" sz="3000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зарплату</a:t>
            </a:r>
            <a:r>
              <a:rPr lang="en-US" sz="3000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за</a:t>
            </a:r>
            <a:r>
              <a:rPr lang="en-US" sz="3000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Зарплатним</a:t>
            </a:r>
            <a:r>
              <a:rPr lang="en-US" sz="3000" b="1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проєктом</a:t>
            </a:r>
            <a:r>
              <a:rPr lang="en-US" sz="3000" b="1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NovaPay</a:t>
            </a:r>
            <a:r>
              <a:rPr lang="en-US" sz="3000" b="0" i="0" u="none" strike="noStrike" cap="none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3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g34e2aa48fc9_0_1176"/>
          <p:cNvSpPr/>
          <p:nvPr/>
        </p:nvSpPr>
        <p:spPr>
          <a:xfrm>
            <a:off x="1318155" y="4340106"/>
            <a:ext cx="100338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900"/>
              <a:buFont typeface="Montserrat"/>
              <a:buNone/>
            </a:pPr>
            <a:r>
              <a:rPr lang="en-US" sz="300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М</a:t>
            </a:r>
            <a:r>
              <a:rPr lang="en-US" sz="300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ож</a:t>
            </a:r>
            <a:r>
              <a:rPr lang="en-US" sz="300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300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взяти в кредит </a:t>
            </a:r>
            <a:r>
              <a:rPr lang="en-US" sz="30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до</a:t>
            </a:r>
            <a:r>
              <a:rPr lang="en-US" sz="300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сум</a:t>
            </a:r>
            <a:r>
              <a:rPr lang="en-US" sz="30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300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своєї зарплати</a:t>
            </a:r>
            <a:br>
              <a:rPr lang="en-US" sz="300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300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й повернути його </a:t>
            </a:r>
            <a:r>
              <a:rPr lang="en-US" sz="300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без переплат</a:t>
            </a:r>
            <a:r>
              <a:rPr lang="en-US" sz="300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протягом місяця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g34e2aa48fc9_0_1176"/>
          <p:cNvSpPr/>
          <p:nvPr/>
        </p:nvSpPr>
        <p:spPr>
          <a:xfrm>
            <a:off x="952525" y="6355450"/>
            <a:ext cx="9515400" cy="17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900"/>
              <a:buFont typeface="Montserrat"/>
              <a:buNone/>
            </a:pPr>
            <a:r>
              <a:rPr lang="en-US" sz="290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Потрібно більше часу для повернення?</a:t>
            </a:r>
            <a:br>
              <a:rPr lang="en-US" sz="290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90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Його можна відстрочити й виплачувати протягом року за вигідними процентами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g34e2aa48fc9_0_1176"/>
          <p:cNvSpPr/>
          <p:nvPr/>
        </p:nvSpPr>
        <p:spPr>
          <a:xfrm rot="128141">
            <a:off x="2649955" y="2106724"/>
            <a:ext cx="5103845" cy="763432"/>
          </a:xfrm>
          <a:prstGeom prst="roundRect">
            <a:avLst>
              <a:gd name="adj" fmla="val 16667"/>
            </a:avLst>
          </a:prstGeom>
          <a:solidFill>
            <a:srgbClr val="690D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Зарплата терміново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g34e2aa48fc9_0_1176"/>
          <p:cNvSpPr/>
          <p:nvPr/>
        </p:nvSpPr>
        <p:spPr>
          <a:xfrm rot="-569009">
            <a:off x="13645076" y="3123003"/>
            <a:ext cx="2002873" cy="1020770"/>
          </a:xfrm>
          <a:prstGeom prst="roundRect">
            <a:avLst>
              <a:gd name="adj" fmla="val 37447"/>
            </a:avLst>
          </a:prstGeom>
          <a:solidFill>
            <a:srgbClr val="690D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3400" b="1" i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g34e2aa48fc9_0_126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119" y="3171825"/>
            <a:ext cx="9143400" cy="1581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g34e2aa48fc9_0_126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3763" y="338"/>
            <a:ext cx="7238525" cy="1028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g34e2aa48fc9_0_126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5275" y="2724150"/>
            <a:ext cx="323829" cy="32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g34e2aa48fc9_0_126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5275" y="3957516"/>
            <a:ext cx="323829" cy="32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g34e2aa48fc9_0_126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5275" y="5190881"/>
            <a:ext cx="323829" cy="32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g34e2aa48fc9_0_126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5275" y="6774375"/>
            <a:ext cx="323829" cy="32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g34e2aa48fc9_0_126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5275" y="7979147"/>
            <a:ext cx="323829" cy="32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g34e2aa48fc9_0_1269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8350" y="1333500"/>
            <a:ext cx="2409667" cy="809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g34e2aa48fc9_0_1269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10726" y="5757801"/>
            <a:ext cx="4338374" cy="433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g34e2aa48fc9_0_1269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363825" y="723900"/>
            <a:ext cx="857194" cy="1219120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g34e2aa48fc9_0_1269"/>
          <p:cNvSpPr/>
          <p:nvPr/>
        </p:nvSpPr>
        <p:spPr>
          <a:xfrm>
            <a:off x="12258673" y="2752725"/>
            <a:ext cx="5610300" cy="8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Play"/>
              <a:buNone/>
            </a:pPr>
            <a:r>
              <a:rPr lang="en-US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Швидке</a:t>
            </a:r>
            <a:r>
              <a:rPr lang="en-US" sz="210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 підключення </a:t>
            </a:r>
            <a:r>
              <a:rPr lang="en-US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договору</a:t>
            </a:r>
            <a:r>
              <a:rPr lang="en-US" sz="210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 післяплати в додатку NovaPay</a:t>
            </a:r>
            <a:br>
              <a:rPr lang="en-US" sz="2100" b="0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</a:b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g34e2aa48fc9_0_1269"/>
          <p:cNvSpPr/>
          <p:nvPr/>
        </p:nvSpPr>
        <p:spPr>
          <a:xfrm>
            <a:off x="13686524" y="1524000"/>
            <a:ext cx="1992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9017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900"/>
              <a:buFont typeface="Play"/>
              <a:buNone/>
            </a:pPr>
            <a:r>
              <a:rPr lang="en-US" sz="290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Переваги</a:t>
            </a:r>
            <a:endParaRPr sz="29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8" name="Google Shape;618;g34e2aa48fc9_0_1269"/>
          <p:cNvSpPr/>
          <p:nvPr/>
        </p:nvSpPr>
        <p:spPr>
          <a:xfrm>
            <a:off x="2534850" y="3524250"/>
            <a:ext cx="7933200" cy="8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3"/>
              </a:buClr>
              <a:buSzPts val="2700"/>
              <a:buFont typeface="Play"/>
              <a:buNone/>
            </a:pPr>
            <a:r>
              <a:rPr lang="en-US" sz="3000" b="1" i="0" u="none" strike="noStrike" cap="none">
                <a:solidFill>
                  <a:srgbClr val="690DD3"/>
                </a:solidFill>
                <a:latin typeface="Montserrat"/>
                <a:ea typeface="Montserrat"/>
                <a:cs typeface="Montserrat"/>
                <a:sym typeface="Montserrat"/>
              </a:rPr>
              <a:t>Впевненість в оплаті</a:t>
            </a:r>
            <a:endParaRPr sz="3000" b="1">
              <a:solidFill>
                <a:srgbClr val="690DD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3"/>
              </a:buClr>
              <a:buSzPts val="2700"/>
              <a:buFont typeface="Play"/>
              <a:buNone/>
            </a:pPr>
            <a:r>
              <a:rPr lang="en-US" sz="3000" b="1" i="0" u="none" strike="noStrike" cap="none">
                <a:solidFill>
                  <a:srgbClr val="690DD3"/>
                </a:solidFill>
                <a:latin typeface="Montserrat"/>
                <a:ea typeface="Montserrat"/>
                <a:cs typeface="Montserrat"/>
                <a:sym typeface="Montserrat"/>
              </a:rPr>
              <a:t>за</a:t>
            </a:r>
            <a:r>
              <a:rPr lang="en-US" sz="3000" b="1">
                <a:solidFill>
                  <a:srgbClr val="690DD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>
                <a:solidFill>
                  <a:srgbClr val="690DD3"/>
                </a:solidFill>
                <a:latin typeface="Montserrat"/>
                <a:ea typeface="Montserrat"/>
                <a:cs typeface="Montserrat"/>
                <a:sym typeface="Montserrat"/>
              </a:rPr>
              <a:t>відправлення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>
                <a:solidFill>
                  <a:srgbClr val="690DD3"/>
                </a:solidFill>
                <a:latin typeface="Montserrat"/>
                <a:ea typeface="Montserrat"/>
                <a:cs typeface="Montserrat"/>
                <a:sym typeface="Montserrat"/>
              </a:rPr>
              <a:t>Новою поштою</a:t>
            </a:r>
            <a:endParaRPr sz="300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9" name="Google Shape;619;g34e2aa48fc9_0_1269"/>
          <p:cNvSpPr/>
          <p:nvPr/>
        </p:nvSpPr>
        <p:spPr>
          <a:xfrm>
            <a:off x="925111" y="5295900"/>
            <a:ext cx="8791200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91B1C"/>
              </a:buClr>
              <a:buSzPts val="2200"/>
              <a:buFont typeface="Play"/>
              <a:buNone/>
            </a:pP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Отримуй </a:t>
            </a:r>
            <a:r>
              <a:rPr lang="en-US" sz="3000" b="1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гроші</a:t>
            </a: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за відправлення</a:t>
            </a: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 Новою поштою на бізнес-рахунок NovaPay</a:t>
            </a:r>
            <a:endParaRPr sz="3000">
              <a:solidFill>
                <a:srgbClr val="191B1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91B1C"/>
              </a:buClr>
              <a:buSzPts val="2200"/>
              <a:buFont typeface="Play"/>
              <a:buNone/>
            </a:pP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із </a:t>
            </a:r>
            <a:r>
              <a:rPr lang="en-US" sz="3000" b="1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щоденним реєстром</a:t>
            </a: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 платежів:</a:t>
            </a:r>
            <a:endParaRPr sz="3000">
              <a:solidFill>
                <a:srgbClr val="191B1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91B1C"/>
              </a:buClr>
              <a:buSzPts val="2200"/>
              <a:buFont typeface="Play"/>
              <a:buNone/>
            </a:pPr>
            <a:r>
              <a:rPr lang="en-US" sz="3000" i="0" u="none" strike="noStrike" cap="none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номер ТТН, ПІБ</a:t>
            </a: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i="0" u="none" strike="noStrike" cap="none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платника, сум</a:t>
            </a: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endParaRPr sz="3000">
              <a:solidFill>
                <a:srgbClr val="191B1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91B1C"/>
              </a:buClr>
              <a:buSzPts val="2200"/>
              <a:buFont typeface="Play"/>
              <a:buNone/>
            </a:pPr>
            <a:r>
              <a:rPr lang="en-US" sz="3000" i="0" u="none" strike="noStrike" cap="none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i="0" u="none" strike="noStrike" cap="none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дат</a:t>
            </a:r>
            <a:r>
              <a:rPr lang="en-US" sz="3000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а</a:t>
            </a:r>
            <a:r>
              <a:rPr lang="en-US" sz="3000" i="0" u="none" strike="noStrike" cap="none">
                <a:solidFill>
                  <a:srgbClr val="191B1C"/>
                </a:solidFill>
                <a:latin typeface="Montserrat"/>
                <a:ea typeface="Montserrat"/>
                <a:cs typeface="Montserrat"/>
                <a:sym typeface="Montserrat"/>
              </a:rPr>
              <a:t> оплати</a:t>
            </a:r>
            <a:endParaRPr sz="300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0" name="Google Shape;620;g34e2aa48fc9_0_1269"/>
          <p:cNvSpPr/>
          <p:nvPr/>
        </p:nvSpPr>
        <p:spPr>
          <a:xfrm rot="-261544">
            <a:off x="16698276" y="2755769"/>
            <a:ext cx="1310808" cy="468346"/>
          </a:xfrm>
          <a:prstGeom prst="flowChartTerminator">
            <a:avLst/>
          </a:prstGeom>
          <a:solidFill>
            <a:schemeClr val="accent4"/>
          </a:solidFill>
          <a:ln w="28575" cap="flat" cmpd="sng">
            <a:solidFill>
              <a:srgbClr val="F6B2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NEW</a:t>
            </a:r>
            <a:endParaRPr sz="2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21" name="Google Shape;621;g34e2aa48fc9_0_1269"/>
          <p:cNvSpPr/>
          <p:nvPr/>
        </p:nvSpPr>
        <p:spPr>
          <a:xfrm rot="186179">
            <a:off x="16758196" y="2792187"/>
            <a:ext cx="1310828" cy="468328"/>
          </a:xfrm>
          <a:prstGeom prst="flowChartTerminator">
            <a:avLst/>
          </a:prstGeom>
          <a:solidFill>
            <a:schemeClr val="accent4"/>
          </a:solidFill>
          <a:ln w="28575" cap="flat" cmpd="sng">
            <a:solidFill>
              <a:srgbClr val="F6B26B"/>
            </a:solidFill>
            <a:prstDash val="solid"/>
            <a:round/>
            <a:headEnd type="none" w="sm" len="sm"/>
            <a:tailEnd type="none" w="sm" len="sm"/>
          </a:ln>
          <a:effectLst>
            <a:outerShdw blurRad="185738" dist="76200" dir="5400000" algn="bl" rotWithShape="0">
              <a:srgbClr val="351C75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NEW</a:t>
            </a:r>
            <a:endParaRPr sz="2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22" name="Google Shape;622;g34e2aa48fc9_0_1269"/>
          <p:cNvSpPr/>
          <p:nvPr/>
        </p:nvSpPr>
        <p:spPr>
          <a:xfrm>
            <a:off x="12258673" y="3957525"/>
            <a:ext cx="5610300" cy="8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"/>
              <a:buNone/>
            </a:pPr>
            <a:r>
              <a:rPr lang="en-US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Зарахування грошей на рахунок день у день або наступного банківського дня`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g34e2aa48fc9_0_1269"/>
          <p:cNvSpPr/>
          <p:nvPr/>
        </p:nvSpPr>
        <p:spPr>
          <a:xfrm>
            <a:off x="12258673" y="5162325"/>
            <a:ext cx="56103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"/>
              <a:buNone/>
            </a:pPr>
            <a:r>
              <a:rPr lang="en-US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Можливість для покупця перевірити замовлення й оплатити його готівкою, карткою чи онлайн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g34e2aa48fc9_0_1269"/>
          <p:cNvSpPr/>
          <p:nvPr/>
        </p:nvSpPr>
        <p:spPr>
          <a:xfrm>
            <a:off x="12258673" y="6774375"/>
            <a:ext cx="5610300" cy="8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"/>
              <a:buNone/>
            </a:pPr>
            <a:r>
              <a:rPr lang="en-US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Розгалужена мережа відділень</a:t>
            </a: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 зручний графік роботи Нової пошти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g34e2aa48fc9_0_1269"/>
          <p:cNvSpPr/>
          <p:nvPr/>
        </p:nvSpPr>
        <p:spPr>
          <a:xfrm>
            <a:off x="12258673" y="7979175"/>
            <a:ext cx="5610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"/>
              <a:buNone/>
            </a:pPr>
            <a:r>
              <a:rPr lang="en-US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Персональний менеджер у додатку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g34e2aa48fc9_0_1269"/>
          <p:cNvSpPr/>
          <p:nvPr/>
        </p:nvSpPr>
        <p:spPr>
          <a:xfrm>
            <a:off x="925100" y="664782"/>
            <a:ext cx="11233200" cy="21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Договір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післяплати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4e2aa48fc9_0_1406"/>
          <p:cNvSpPr/>
          <p:nvPr/>
        </p:nvSpPr>
        <p:spPr>
          <a:xfrm>
            <a:off x="952506" y="7653169"/>
            <a:ext cx="8420100" cy="1240200"/>
          </a:xfrm>
          <a:prstGeom prst="roundRect">
            <a:avLst>
              <a:gd name="adj" fmla="val 14072"/>
            </a:avLst>
          </a:prstGeom>
          <a:solidFill>
            <a:srgbClr val="873DDC"/>
          </a:solidFill>
          <a:ln w="19050" cap="flat" cmpd="sng">
            <a:solidFill>
              <a:srgbClr val="E1CFF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3" name="Google Shape;633;g34e2aa48fc9_0_140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87256" y="335"/>
            <a:ext cx="6000359" cy="1028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g34e2aa48fc9_0_140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36750" y="264160"/>
            <a:ext cx="6250849" cy="10022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g34e2aa48fc9_0_140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87256" y="335"/>
            <a:ext cx="6000359" cy="1028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g34e2aa48fc9_0_1406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74099" y="1960678"/>
            <a:ext cx="7713864" cy="6975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g34e2aa48fc9_0_1406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2506" y="1762294"/>
            <a:ext cx="9221593" cy="12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g34e2aa48fc9_0_1406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77274" y="2390842"/>
            <a:ext cx="1096243" cy="1096242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g34e2aa48fc9_0_1406"/>
          <p:cNvSpPr/>
          <p:nvPr/>
        </p:nvSpPr>
        <p:spPr>
          <a:xfrm>
            <a:off x="952508" y="583574"/>
            <a:ext cx="107517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Кредит для бізнесу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0" name="Google Shape;640;g34e2aa48fc9_0_1406"/>
          <p:cNvSpPr/>
          <p:nvPr/>
        </p:nvSpPr>
        <p:spPr>
          <a:xfrm>
            <a:off x="1333493" y="2143275"/>
            <a:ext cx="8610685" cy="5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000" b="1" i="0" u="none" strike="noStrike" cap="none" dirty="0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у </a:t>
            </a:r>
            <a:r>
              <a:rPr lang="en-US" sz="3000" b="1" i="0" u="none" strike="noStrike" cap="none" dirty="0" err="1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гривні</a:t>
            </a:r>
            <a:r>
              <a:rPr lang="en-US" sz="3000" b="1" i="0" u="none" strike="noStrike" cap="none" dirty="0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 dirty="0" err="1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3000" b="1" i="0" u="none" strike="noStrike" cap="none" dirty="0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 dirty="0" err="1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поповнення</a:t>
            </a:r>
            <a:r>
              <a:rPr lang="en-US" sz="3000" b="1" i="0" u="none" strike="noStrike" cap="none" dirty="0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 dirty="0" err="1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обігових</a:t>
            </a:r>
            <a:r>
              <a:rPr lang="en-US" sz="3000" b="1" i="0" u="none" strike="noStrike" cap="none" dirty="0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 dirty="0" err="1">
                <a:solidFill>
                  <a:srgbClr val="32383C"/>
                </a:solidFill>
                <a:latin typeface="Montserrat"/>
                <a:ea typeface="Montserrat"/>
                <a:cs typeface="Montserrat"/>
                <a:sym typeface="Montserrat"/>
              </a:rPr>
              <a:t>коштів</a:t>
            </a:r>
            <a:endParaRPr sz="30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1" name="Google Shape;641;g34e2aa48fc9_0_1406"/>
          <p:cNvSpPr/>
          <p:nvPr/>
        </p:nvSpPr>
        <p:spPr>
          <a:xfrm>
            <a:off x="1476381" y="6452948"/>
            <a:ext cx="1058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30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Погашення щомісяця рівними </a:t>
            </a:r>
            <a:r>
              <a:rPr lang="en-US" sz="30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частинами</a:t>
            </a:r>
            <a:endParaRPr sz="3000" i="0" u="none" strike="noStrike" cap="none">
              <a:solidFill>
                <a:srgbClr val="3A3A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2" name="Google Shape;642;g34e2aa48fc9_0_1406"/>
          <p:cNvSpPr/>
          <p:nvPr/>
        </p:nvSpPr>
        <p:spPr>
          <a:xfrm>
            <a:off x="1476383" y="3710044"/>
            <a:ext cx="9117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3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Сума – від 100 000 до 2 000 000 грн</a:t>
            </a:r>
            <a:endParaRPr sz="30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3" name="Google Shape;643;g34e2aa48fc9_0_1406"/>
          <p:cNvSpPr/>
          <p:nvPr/>
        </p:nvSpPr>
        <p:spPr>
          <a:xfrm>
            <a:off x="1476379" y="4397330"/>
            <a:ext cx="789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Строк – від 12 до 24 місяців</a:t>
            </a:r>
            <a:endParaRPr sz="30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4" name="Google Shape;644;g34e2aa48fc9_0_1406"/>
          <p:cNvSpPr/>
          <p:nvPr/>
        </p:nvSpPr>
        <p:spPr>
          <a:xfrm>
            <a:off x="1476378" y="5084634"/>
            <a:ext cx="7467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Ставка – 28% річних</a:t>
            </a:r>
            <a:endParaRPr sz="30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5" name="Google Shape;645;g34e2aa48fc9_0_1406"/>
          <p:cNvSpPr/>
          <p:nvPr/>
        </p:nvSpPr>
        <p:spPr>
          <a:xfrm>
            <a:off x="1476379" y="5771939"/>
            <a:ext cx="8467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Без комісії за надання кредиту</a:t>
            </a:r>
            <a:endParaRPr sz="30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6" name="Google Shape;646;g34e2aa48fc9_0_1406"/>
          <p:cNvSpPr txBox="1"/>
          <p:nvPr/>
        </p:nvSpPr>
        <p:spPr>
          <a:xfrm>
            <a:off x="1318380" y="7966650"/>
            <a:ext cx="7825620" cy="715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100"/>
              <a:buFont typeface="Play"/>
              <a:buNone/>
            </a:pPr>
            <a:r>
              <a:rPr lang="en-US" sz="3000" b="1" dirty="0" err="1">
                <a:solidFill>
                  <a:srgbClr val="E1CFF6"/>
                </a:solidFill>
                <a:latin typeface="Montserrat"/>
                <a:ea typeface="Montserrat"/>
                <a:cs typeface="Montserrat"/>
                <a:sym typeface="Montserrat"/>
              </a:rPr>
              <a:t>Подай</a:t>
            </a:r>
            <a:r>
              <a:rPr lang="en-US" sz="3000" b="1" dirty="0">
                <a:solidFill>
                  <a:srgbClr val="E1CFF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E1CFF6"/>
                </a:solidFill>
                <a:latin typeface="Montserrat"/>
                <a:ea typeface="Montserrat"/>
                <a:cs typeface="Montserrat"/>
                <a:sym typeface="Montserrat"/>
              </a:rPr>
              <a:t>заявку</a:t>
            </a:r>
            <a:r>
              <a:rPr lang="en-US" sz="3000" b="1" dirty="0">
                <a:solidFill>
                  <a:srgbClr val="E1CFF6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3000" b="1" dirty="0" err="1">
                <a:solidFill>
                  <a:srgbClr val="E1CFF6"/>
                </a:solidFill>
                <a:latin typeface="Montserrat"/>
                <a:ea typeface="Montserrat"/>
                <a:cs typeface="Montserrat"/>
                <a:sym typeface="Montserrat"/>
              </a:rPr>
              <a:t>застосунку</a:t>
            </a:r>
            <a:r>
              <a:rPr lang="en-US" sz="3000" b="1" dirty="0">
                <a:solidFill>
                  <a:srgbClr val="E1CFF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E1CFF6"/>
                </a:solidFill>
                <a:latin typeface="Montserrat"/>
                <a:ea typeface="Montserrat"/>
                <a:cs typeface="Montserrat"/>
                <a:sym typeface="Montserrat"/>
              </a:rPr>
              <a:t>NovaPay</a:t>
            </a:r>
            <a:endParaRPr sz="3000" b="1" dirty="0">
              <a:solidFill>
                <a:srgbClr val="E1CFF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7" name="Google Shape;647;g34e2aa48fc9_0_140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5111" y="6462488"/>
            <a:ext cx="380963" cy="380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g34e2aa48fc9_0_140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5111" y="5781488"/>
            <a:ext cx="380963" cy="380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g34e2aa48fc9_0_140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5111" y="5112103"/>
            <a:ext cx="380963" cy="380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g34e2aa48fc9_0_140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5111" y="4441331"/>
            <a:ext cx="380963" cy="380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g34e2aa48fc9_0_140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5111" y="3770559"/>
            <a:ext cx="380963" cy="380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BFF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00" y="2133600"/>
            <a:ext cx="5300825" cy="639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8349" y="2133600"/>
            <a:ext cx="5300825" cy="639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65598" y="2133600"/>
            <a:ext cx="5300825" cy="639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71525" y="4914663"/>
            <a:ext cx="3559205" cy="3559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72125" y="4314825"/>
            <a:ext cx="4493471" cy="449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71700" y="4398237"/>
            <a:ext cx="4326650" cy="4326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"/>
          <p:cNvSpPr/>
          <p:nvPr/>
        </p:nvSpPr>
        <p:spPr>
          <a:xfrm>
            <a:off x="931100" y="657225"/>
            <a:ext cx="418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Хто ми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p2"/>
          <p:cNvSpPr/>
          <p:nvPr/>
        </p:nvSpPr>
        <p:spPr>
          <a:xfrm>
            <a:off x="12414699" y="2581275"/>
            <a:ext cx="45753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550"/>
              <a:buFont typeface="Montserrat Medium"/>
              <a:buNone/>
            </a:pPr>
            <a:r>
              <a:rPr lang="en-US" sz="25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</a:t>
            </a:r>
            <a:r>
              <a:rPr lang="en-US" sz="25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ропонує фізичним особам і бізнесу широкий спектр фінансових інструментів і продуктів онлайн й офлайн формату</a:t>
            </a:r>
            <a:endParaRPr sz="25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8" name="Google Shape;288;p2"/>
          <p:cNvSpPr/>
          <p:nvPr/>
        </p:nvSpPr>
        <p:spPr>
          <a:xfrm>
            <a:off x="6847450" y="2581275"/>
            <a:ext cx="4575300" cy="23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550"/>
              <a:buFont typeface="Montserrat Medium"/>
              <a:buNone/>
            </a:pPr>
            <a:r>
              <a:rPr lang="en-US" sz="25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</a:t>
            </a:r>
            <a:r>
              <a:rPr lang="en-US" sz="25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озвиває власну міжнародну платіжну систему</a:t>
            </a:r>
            <a:endParaRPr sz="25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9" name="Google Shape;289;p2"/>
          <p:cNvSpPr/>
          <p:nvPr/>
        </p:nvSpPr>
        <p:spPr>
          <a:xfrm>
            <a:off x="1280201" y="2581275"/>
            <a:ext cx="4575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550"/>
              <a:buFont typeface="Montserrat Medium"/>
              <a:buNone/>
            </a:pPr>
            <a:r>
              <a:rPr lang="en-US" sz="2500" b="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NovaPay входить до групи компаній NOVA і з 2014 року працює на ринку України</a:t>
            </a:r>
            <a:endParaRPr sz="25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4e2aa48fc9_0_1512"/>
          <p:cNvSpPr/>
          <p:nvPr/>
        </p:nvSpPr>
        <p:spPr>
          <a:xfrm>
            <a:off x="10801001" y="0"/>
            <a:ext cx="7487100" cy="10287000"/>
          </a:xfrm>
          <a:prstGeom prst="rect">
            <a:avLst/>
          </a:prstGeom>
          <a:solidFill>
            <a:srgbClr val="690DD3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g34e2aa48fc9_0_1512"/>
          <p:cNvSpPr/>
          <p:nvPr/>
        </p:nvSpPr>
        <p:spPr>
          <a:xfrm>
            <a:off x="952506" y="3177538"/>
            <a:ext cx="94488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22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300"/>
              <a:buFont typeface="Play"/>
              <a:buNone/>
            </a:pPr>
            <a:r>
              <a:rPr lang="en-US" sz="35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Продавай товари, які:</a:t>
            </a:r>
            <a:endParaRPr sz="3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9" name="Google Shape;659;g34e2aa48fc9_0_1512"/>
          <p:cNvSpPr/>
          <p:nvPr/>
        </p:nvSpPr>
        <p:spPr>
          <a:xfrm>
            <a:off x="1476383" y="4213269"/>
            <a:ext cx="9117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3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доставляються в Нову пошту</a:t>
            </a:r>
            <a:endParaRPr sz="30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0" name="Google Shape;660;g34e2aa48fc9_0_1512"/>
          <p:cNvSpPr/>
          <p:nvPr/>
        </p:nvSpPr>
        <p:spPr>
          <a:xfrm>
            <a:off x="1476378" y="4957700"/>
            <a:ext cx="10036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надіслані з післяплатою</a:t>
            </a:r>
            <a:endParaRPr sz="30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1" name="Google Shape;661;g34e2aa48fc9_0_1512"/>
          <p:cNvSpPr/>
          <p:nvPr/>
        </p:nvSpPr>
        <p:spPr>
          <a:xfrm>
            <a:off x="1476378" y="5702150"/>
            <a:ext cx="8410500" cy="14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вартістю від 500 грн до суми, визначеної в персональному кредитному ліміті покупця</a:t>
            </a:r>
            <a:endParaRPr sz="30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62" name="Google Shape;662;g34e2aa48fc9_0_151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111" y="5729628"/>
            <a:ext cx="380963" cy="380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g34e2aa48fc9_0_151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111" y="5001706"/>
            <a:ext cx="380963" cy="380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g34e2aa48fc9_0_151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111" y="4273784"/>
            <a:ext cx="380963" cy="380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g34e2aa48fc9_0_15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6980" y="906769"/>
            <a:ext cx="9117449" cy="9103222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g34e2aa48fc9_0_1512"/>
          <p:cNvSpPr/>
          <p:nvPr/>
        </p:nvSpPr>
        <p:spPr>
          <a:xfrm>
            <a:off x="925100" y="664782"/>
            <a:ext cx="11233200" cy="21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Посилка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700"/>
              <a:buFont typeface="Arial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в Кредит</a:t>
            </a:r>
            <a:endParaRPr sz="7350" b="1">
              <a:solidFill>
                <a:srgbClr val="20242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672;g34e2aa48fc9_0_162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87256" y="335"/>
            <a:ext cx="6000359" cy="1028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g34e2aa48fc9_0_162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36750" y="264160"/>
            <a:ext cx="6250849" cy="10022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g34e2aa48fc9_0_162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87256" y="335"/>
            <a:ext cx="6000359" cy="10286330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g34e2aa48fc9_0_1625"/>
          <p:cNvSpPr/>
          <p:nvPr/>
        </p:nvSpPr>
        <p:spPr>
          <a:xfrm>
            <a:off x="959313" y="2155369"/>
            <a:ext cx="9863700" cy="6072300"/>
          </a:xfrm>
          <a:prstGeom prst="roundRect">
            <a:avLst>
              <a:gd name="adj" fmla="val 8300"/>
            </a:avLst>
          </a:prstGeom>
          <a:solidFill>
            <a:srgbClr val="EDDD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pic>
        <p:nvPicPr>
          <p:cNvPr id="676" name="Google Shape;676;g34e2aa48fc9_0_1625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45114" y="2064283"/>
            <a:ext cx="6235266" cy="675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g34e2aa48fc9_0_1625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968038" y="1080998"/>
            <a:ext cx="7319484" cy="92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g34e2aa48fc9_0_1625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48925" y="-25137"/>
            <a:ext cx="8638608" cy="10286325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g34e2aa48fc9_0_1625"/>
          <p:cNvSpPr/>
          <p:nvPr/>
        </p:nvSpPr>
        <p:spPr>
          <a:xfrm>
            <a:off x="959327" y="657225"/>
            <a:ext cx="10266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400"/>
              <a:buFont typeface="Montserrat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Облігації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0" name="Google Shape;680;g34e2aa48fc9_0_1625"/>
          <p:cNvSpPr txBox="1">
            <a:spLocks noGrp="1"/>
          </p:cNvSpPr>
          <p:nvPr>
            <p:ph type="body" idx="1"/>
          </p:nvPr>
        </p:nvSpPr>
        <p:spPr>
          <a:xfrm>
            <a:off x="1750277" y="2887890"/>
            <a:ext cx="9036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3500"/>
              <a:buFont typeface="Montserrat SemiBold"/>
              <a:buChar char="✦"/>
            </a:pPr>
            <a:r>
              <a:rPr lang="en-US" sz="3500">
                <a:latin typeface="Montserrat"/>
                <a:ea typeface="Montserrat"/>
                <a:cs typeface="Montserrat"/>
                <a:sym typeface="Montserrat"/>
              </a:rPr>
              <a:t>Дохідність до</a:t>
            </a:r>
            <a:r>
              <a:rPr lang="en-US" sz="3500">
                <a:latin typeface="Montserrat SemiBold"/>
                <a:ea typeface="Montserrat SemiBold"/>
                <a:cs typeface="Montserrat SemiBold"/>
                <a:sym typeface="Montserrat SemiBold"/>
              </a:rPr>
              <a:t> 19% річних</a:t>
            </a:r>
            <a:endParaRPr sz="3500" b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1" name="Google Shape;681;g34e2aa48fc9_0_1625"/>
          <p:cNvSpPr txBox="1">
            <a:spLocks noGrp="1"/>
          </p:cNvSpPr>
          <p:nvPr>
            <p:ph type="body" idx="2"/>
          </p:nvPr>
        </p:nvSpPr>
        <p:spPr>
          <a:xfrm>
            <a:off x="1750277" y="3826777"/>
            <a:ext cx="9036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3500"/>
              <a:buFont typeface="Montserrat SemiBold"/>
              <a:buChar char="✦"/>
            </a:pPr>
            <a:r>
              <a:rPr lang="en-US" sz="3500">
                <a:latin typeface="Montserrat"/>
                <a:ea typeface="Montserrat"/>
                <a:cs typeface="Montserrat"/>
                <a:sym typeface="Montserrat"/>
              </a:rPr>
              <a:t>Строк </a:t>
            </a:r>
            <a:r>
              <a:rPr lang="en-US" sz="3500">
                <a:latin typeface="Montserrat SemiBold"/>
                <a:ea typeface="Montserrat SemiBold"/>
                <a:cs typeface="Montserrat SemiBold"/>
                <a:sym typeface="Montserrat SemiBold"/>
              </a:rPr>
              <a:t>від 1 до 12 місяців</a:t>
            </a:r>
            <a:endParaRPr sz="3500" b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2" name="Google Shape;682;g34e2aa48fc9_0_1625"/>
          <p:cNvSpPr txBox="1">
            <a:spLocks noGrp="1"/>
          </p:cNvSpPr>
          <p:nvPr>
            <p:ph type="body" idx="3"/>
          </p:nvPr>
        </p:nvSpPr>
        <p:spPr>
          <a:xfrm>
            <a:off x="1750277" y="4765669"/>
            <a:ext cx="58788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3500"/>
              <a:buFont typeface="Montserrat SemiBold"/>
              <a:buChar char="✦"/>
            </a:pPr>
            <a:r>
              <a:rPr lang="en-US" sz="3500">
                <a:latin typeface="Montserrat"/>
                <a:ea typeface="Montserrat"/>
                <a:cs typeface="Montserrat"/>
                <a:sym typeface="Montserrat"/>
              </a:rPr>
              <a:t>Сума угоди </a:t>
            </a:r>
            <a:r>
              <a:rPr lang="en-US" sz="3500">
                <a:latin typeface="Montserrat SemiBold"/>
                <a:ea typeface="Montserrat SemiBold"/>
                <a:cs typeface="Montserrat SemiBold"/>
                <a:sym typeface="Montserrat SemiBold"/>
              </a:rPr>
              <a:t>від 1 тис. до 5 млн грн</a:t>
            </a:r>
            <a:endParaRPr sz="3500" b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3" name="Google Shape;683;g34e2aa48fc9_0_1625"/>
          <p:cNvSpPr txBox="1">
            <a:spLocks noGrp="1"/>
          </p:cNvSpPr>
          <p:nvPr>
            <p:ph type="body" idx="4"/>
          </p:nvPr>
        </p:nvSpPr>
        <p:spPr>
          <a:xfrm>
            <a:off x="1750277" y="6218906"/>
            <a:ext cx="7945500" cy="12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0DDD"/>
              </a:buClr>
              <a:buSzPts val="3500"/>
              <a:buFont typeface="Montserrat SemiBold"/>
              <a:buChar char="✦"/>
            </a:pPr>
            <a:r>
              <a:rPr lang="en-US" sz="3500">
                <a:latin typeface="Montserrat"/>
                <a:ea typeface="Montserrat"/>
                <a:cs typeface="Montserrat"/>
                <a:sym typeface="Montserrat"/>
              </a:rPr>
              <a:t>Виплата доходу після закінчення строку</a:t>
            </a:r>
            <a:endParaRPr sz="3500" b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4e2aa48fc9_0_1668"/>
          <p:cNvSpPr/>
          <p:nvPr/>
        </p:nvSpPr>
        <p:spPr>
          <a:xfrm>
            <a:off x="952500" y="580118"/>
            <a:ext cx="135246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6000"/>
              <a:buFont typeface="Play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А ще 👇</a:t>
            </a:r>
            <a:endParaRPr sz="735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0" name="Google Shape;690;g34e2aa48fc9_0_1668"/>
          <p:cNvSpPr/>
          <p:nvPr/>
        </p:nvSpPr>
        <p:spPr>
          <a:xfrm>
            <a:off x="952506" y="9461058"/>
            <a:ext cx="5396700" cy="2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767F8A"/>
              </a:buClr>
              <a:buSzPts val="1900"/>
              <a:buFont typeface="Montserrat Medium"/>
              <a:buNone/>
            </a:pPr>
            <a:r>
              <a:rPr lang="en-US" sz="1900" b="0" i="0" u="none" strike="noStrike" cap="none">
                <a:solidFill>
                  <a:srgbClr val="767F8A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*Послуги надає NovaPay Solutions</a:t>
            </a:r>
            <a:endParaRPr sz="19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1" name="Google Shape;691;g34e2aa48fc9_0_1668"/>
          <p:cNvSpPr/>
          <p:nvPr/>
        </p:nvSpPr>
        <p:spPr>
          <a:xfrm>
            <a:off x="952506" y="2215238"/>
            <a:ext cx="5187600" cy="6981900"/>
          </a:xfrm>
          <a:prstGeom prst="roundRect">
            <a:avLst>
              <a:gd name="adj" fmla="val 10476"/>
            </a:avLst>
          </a:prstGeom>
          <a:solidFill>
            <a:srgbClr val="EDDD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g34e2aa48fc9_0_1668"/>
          <p:cNvSpPr txBox="1"/>
          <p:nvPr/>
        </p:nvSpPr>
        <p:spPr>
          <a:xfrm>
            <a:off x="1283166" y="2497988"/>
            <a:ext cx="47129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700"/>
              <a:buFont typeface="Montserrat SemiBold"/>
              <a:buNone/>
            </a:pPr>
            <a:r>
              <a:rPr lang="en-US" sz="34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Реєстрові виплати </a:t>
            </a:r>
            <a:br>
              <a:rPr lang="en-US" sz="34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34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з NovaPay</a:t>
            </a:r>
            <a:endParaRPr sz="34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3" name="Google Shape;693;g34e2aa48fc9_0_1668"/>
          <p:cNvSpPr/>
          <p:nvPr/>
        </p:nvSpPr>
        <p:spPr>
          <a:xfrm>
            <a:off x="6550142" y="2215238"/>
            <a:ext cx="5187600" cy="6981900"/>
          </a:xfrm>
          <a:prstGeom prst="roundRect">
            <a:avLst>
              <a:gd name="adj" fmla="val 10476"/>
            </a:avLst>
          </a:prstGeom>
          <a:solidFill>
            <a:srgbClr val="FCE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g34e2aa48fc9_0_1668"/>
          <p:cNvSpPr txBox="1"/>
          <p:nvPr/>
        </p:nvSpPr>
        <p:spPr>
          <a:xfrm>
            <a:off x="6880798" y="2497980"/>
            <a:ext cx="3823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700"/>
              <a:buFont typeface="Montserrat SemiBold"/>
              <a:buNone/>
            </a:pPr>
            <a:r>
              <a:rPr lang="en-US" sz="34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Торговельна виручка</a:t>
            </a:r>
            <a:endParaRPr sz="34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5" name="Google Shape;695;g34e2aa48fc9_0_1668"/>
          <p:cNvSpPr/>
          <p:nvPr/>
        </p:nvSpPr>
        <p:spPr>
          <a:xfrm>
            <a:off x="12147778" y="2215238"/>
            <a:ext cx="5187600" cy="6981900"/>
          </a:xfrm>
          <a:prstGeom prst="roundRect">
            <a:avLst>
              <a:gd name="adj" fmla="val 10476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g34e2aa48fc9_0_1668"/>
          <p:cNvSpPr txBox="1"/>
          <p:nvPr/>
        </p:nvSpPr>
        <p:spPr>
          <a:xfrm>
            <a:off x="12478438" y="2497988"/>
            <a:ext cx="46314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700"/>
              <a:buFont typeface="Montserrat SemiBold"/>
              <a:buNone/>
            </a:pPr>
            <a:r>
              <a:rPr lang="en-US" sz="34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Партнерські послуги у відділеннях</a:t>
            </a:r>
            <a:r>
              <a:rPr lang="en-US" sz="340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*</a:t>
            </a:r>
            <a:endParaRPr sz="34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7" name="Google Shape;697;g34e2aa48fc9_0_1668"/>
          <p:cNvSpPr txBox="1"/>
          <p:nvPr/>
        </p:nvSpPr>
        <p:spPr>
          <a:xfrm>
            <a:off x="12937467" y="4360785"/>
            <a:ext cx="38235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Ідентифікація клієнтів </a:t>
            </a:r>
            <a:b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 Новій пошті</a:t>
            </a:r>
            <a:endParaRPr sz="2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8" name="Google Shape;698;g34e2aa48fc9_0_1668"/>
          <p:cNvSpPr txBox="1"/>
          <p:nvPr/>
        </p:nvSpPr>
        <p:spPr>
          <a:xfrm>
            <a:off x="1283166" y="3789300"/>
            <a:ext cx="4526400" cy="16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700"/>
              <a:buFont typeface="Montserrat SemiBold"/>
              <a:buNone/>
            </a:pP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Виплачуй гроші</a:t>
            </a:r>
            <a:endParaRPr sz="2300">
              <a:solidFill>
                <a:srgbClr val="20242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2700"/>
              <a:buFont typeface="Montserrat SemiBold"/>
              <a:buNone/>
            </a:pP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готівкою у </a:t>
            </a: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Новій пошті</a:t>
            </a: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чи зарахуванням на картки приватних осіб</a:t>
            </a:r>
            <a:endParaRPr sz="2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9" name="Google Shape;699;g34e2aa48fc9_0_1668"/>
          <p:cNvSpPr txBox="1"/>
          <p:nvPr/>
        </p:nvSpPr>
        <p:spPr>
          <a:xfrm>
            <a:off x="6888448" y="3789293"/>
            <a:ext cx="4282500" cy="16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Здавай виручку в Новій пошті, а ми перекажемо гроші на твій рахунок у будь-якому банку</a:t>
            </a:r>
            <a:endParaRPr sz="2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00" name="Google Shape;700;g34e2aa48fc9_0_166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8950" y="4432901"/>
            <a:ext cx="312113" cy="312113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g34e2aa48fc9_0_1668"/>
          <p:cNvSpPr txBox="1"/>
          <p:nvPr/>
        </p:nvSpPr>
        <p:spPr>
          <a:xfrm>
            <a:off x="12937475" y="5347600"/>
            <a:ext cx="4048800" cy="12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Підписання документів у відділеннях по всій Україні</a:t>
            </a:r>
            <a:endParaRPr sz="2300">
              <a:solidFill>
                <a:srgbClr val="20242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02" name="Google Shape;702;g34e2aa48fc9_0_166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8950" y="5419714"/>
            <a:ext cx="312113" cy="312113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g34e2aa48fc9_0_1668"/>
          <p:cNvSpPr txBox="1"/>
          <p:nvPr/>
        </p:nvSpPr>
        <p:spPr>
          <a:xfrm>
            <a:off x="12937467" y="6732660"/>
            <a:ext cx="3823500" cy="16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2300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Передача даних клієнтів одразу після оформлення документів</a:t>
            </a:r>
            <a:endParaRPr sz="2300">
              <a:solidFill>
                <a:srgbClr val="20242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04" name="Google Shape;704;g34e2aa48fc9_0_166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8950" y="6804776"/>
            <a:ext cx="312113" cy="312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0DD3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1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0075" y="0"/>
            <a:ext cx="10067925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1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1100" y="8610600"/>
            <a:ext cx="16697325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10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1094" y="4552950"/>
            <a:ext cx="523075" cy="523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10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1094" y="5526435"/>
            <a:ext cx="523075" cy="523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10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1094" y="6499882"/>
            <a:ext cx="523075" cy="523069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10"/>
          <p:cNvSpPr/>
          <p:nvPr/>
        </p:nvSpPr>
        <p:spPr>
          <a:xfrm>
            <a:off x="931100" y="549137"/>
            <a:ext cx="177546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8997"/>
              </a:lnSpc>
              <a:spcBef>
                <a:spcPts val="0"/>
              </a:spcBef>
              <a:spcAft>
                <a:spcPts val="0"/>
              </a:spcAft>
              <a:buClr>
                <a:srgbClr val="C39EED"/>
              </a:buClr>
              <a:buSzPts val="9075"/>
              <a:buFont typeface="Montserrat"/>
              <a:buNone/>
            </a:pPr>
            <a:r>
              <a:rPr lang="en-US" sz="7350" b="1" i="0" u="none" strike="noStrike" cap="none">
                <a:solidFill>
                  <a:srgbClr val="C39EED"/>
                </a:solidFill>
                <a:latin typeface="Montserrat"/>
                <a:ea typeface="Montserrat"/>
                <a:cs typeface="Montserrat"/>
                <a:sym typeface="Montserrat"/>
              </a:rPr>
              <a:t>Залишилися запитання?</a:t>
            </a:r>
            <a:br>
              <a:rPr lang="en-US" sz="7350" b="1" i="0" u="none" strike="noStrike" cap="none">
                <a:solidFill>
                  <a:srgbClr val="C39EE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7350" b="1" i="0" u="none" strike="noStrike" cap="none">
                <a:solidFill>
                  <a:srgbClr val="C39EED"/>
                </a:solidFill>
                <a:latin typeface="Montserrat"/>
                <a:ea typeface="Montserrat"/>
                <a:cs typeface="Montserrat"/>
                <a:sym typeface="Montserrat"/>
              </a:rPr>
              <a:t>Звертайся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6" name="Google Shape;716;p10"/>
          <p:cNvSpPr/>
          <p:nvPr/>
        </p:nvSpPr>
        <p:spPr>
          <a:xfrm>
            <a:off x="1742617" y="4570326"/>
            <a:ext cx="100323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Montserrat"/>
              <a:buNone/>
            </a:pPr>
            <a:r>
              <a:rPr lang="uk-UA" sz="33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Анастасія</a:t>
            </a:r>
            <a:r>
              <a:rPr lang="uk-UA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Гребенюк</a:t>
            </a:r>
            <a:endParaRPr sz="3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10"/>
          <p:cNvSpPr/>
          <p:nvPr/>
        </p:nvSpPr>
        <p:spPr>
          <a:xfrm>
            <a:off x="1742617" y="5533653"/>
            <a:ext cx="79209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Montserrat"/>
              <a:buNone/>
            </a:pPr>
            <a:r>
              <a:rPr lang="en-US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+380 6</a:t>
            </a:r>
            <a:r>
              <a:rPr lang="uk-UA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uk-UA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55</a:t>
            </a:r>
            <a:r>
              <a:rPr lang="uk-UA" sz="33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uk-UA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19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uk-UA" sz="3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81</a:t>
            </a:r>
            <a:endParaRPr sz="3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10"/>
          <p:cNvSpPr/>
          <p:nvPr/>
        </p:nvSpPr>
        <p:spPr>
          <a:xfrm>
            <a:off x="1742617" y="6487716"/>
            <a:ext cx="85311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Montserrat"/>
              <a:buNone/>
            </a:pPr>
            <a:r>
              <a:rPr lang="en-US" sz="3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</a:t>
            </a:r>
            <a:r>
              <a:rPr lang="en-US" sz="3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rebeniuk.a@novapay.ua</a:t>
            </a: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10"/>
          <p:cNvSpPr txBox="1"/>
          <p:nvPr/>
        </p:nvSpPr>
        <p:spPr>
          <a:xfrm>
            <a:off x="2085700" y="8828900"/>
            <a:ext cx="117195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575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Платіжні послуги надає ТОВ «НоваПей», ліцензія НБУ №21/770-рк від 28.04.2023. Кредитує ТОВ «НоваПей Кредит», ліцензія НБУ від 12.03.2024. Деталі: novapay.ua</a:t>
            </a:r>
            <a:endParaRPr sz="21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00" y="1971675"/>
            <a:ext cx="5476875" cy="36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87625" y="1971675"/>
            <a:ext cx="5124450" cy="25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40332" y="1458627"/>
            <a:ext cx="2771775" cy="230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87632" y="4762500"/>
            <a:ext cx="5124450" cy="497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1100" y="5922075"/>
            <a:ext cx="5476875" cy="381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60125" y="7962900"/>
            <a:ext cx="24384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"/>
          <p:cNvSpPr/>
          <p:nvPr/>
        </p:nvSpPr>
        <p:spPr>
          <a:xfrm>
            <a:off x="1226375" y="2057400"/>
            <a:ext cx="4038600" cy="18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7001"/>
              </a:lnSpc>
              <a:spcBef>
                <a:spcPts val="0"/>
              </a:spcBef>
              <a:spcAft>
                <a:spcPts val="0"/>
              </a:spcAft>
              <a:buClr>
                <a:srgbClr val="5E1CAB"/>
              </a:buClr>
              <a:buSzPts val="16725"/>
              <a:buFont typeface="Montserrat"/>
              <a:buNone/>
            </a:pPr>
            <a:r>
              <a:rPr lang="en-US" sz="16725" b="1" i="0" u="none" strike="noStrike" cap="none" dirty="0">
                <a:solidFill>
                  <a:srgbClr val="5E1CAB"/>
                </a:solidFill>
                <a:latin typeface="Montserrat"/>
                <a:ea typeface="Montserrat"/>
                <a:cs typeface="Montserrat"/>
                <a:sym typeface="Montserrat"/>
              </a:rPr>
              <a:t>532</a:t>
            </a:r>
            <a:endParaRPr sz="16725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1226375" y="4267200"/>
            <a:ext cx="26481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989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4575"/>
              <a:buFont typeface="Montserrat"/>
              <a:buNone/>
            </a:pPr>
            <a:r>
              <a:rPr lang="en-US" sz="4575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тис. клієнтів</a:t>
            </a:r>
            <a:endParaRPr sz="4575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3" name="Google Shape;303;p4"/>
          <p:cNvSpPr/>
          <p:nvPr/>
        </p:nvSpPr>
        <p:spPr>
          <a:xfrm>
            <a:off x="6982907" y="2076450"/>
            <a:ext cx="1562100" cy="12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7002"/>
              </a:lnSpc>
              <a:spcBef>
                <a:spcPts val="0"/>
              </a:spcBef>
              <a:spcAft>
                <a:spcPts val="0"/>
              </a:spcAft>
              <a:buClr>
                <a:srgbClr val="3C81D3"/>
              </a:buClr>
              <a:buSzPts val="11325"/>
              <a:buFont typeface="Montserrat"/>
              <a:buNone/>
            </a:pPr>
            <a:r>
              <a:rPr lang="en-US" sz="11325" b="1" i="0" u="none" strike="noStrike" cap="none" dirty="0">
                <a:solidFill>
                  <a:srgbClr val="3C81D3"/>
                </a:solidFill>
                <a:latin typeface="Montserrat"/>
                <a:ea typeface="Montserrat"/>
                <a:cs typeface="Montserrat"/>
                <a:sym typeface="Montserrat"/>
              </a:rPr>
              <a:t>31</a:t>
            </a:r>
            <a:endParaRPr sz="11325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8545007" y="2800350"/>
            <a:ext cx="8955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75"/>
              <a:buFont typeface="Montserrat"/>
              <a:buNone/>
            </a:pPr>
            <a:r>
              <a:rPr lang="en-US" sz="3375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тис</a:t>
            </a:r>
            <a:r>
              <a:rPr lang="en-US" sz="3375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3375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5" name="Google Shape;305;p4"/>
          <p:cNvSpPr/>
          <p:nvPr/>
        </p:nvSpPr>
        <p:spPr>
          <a:xfrm>
            <a:off x="6982907" y="3527338"/>
            <a:ext cx="4581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17"/>
              <a:buFont typeface="Montserrat"/>
              <a:buNone/>
            </a:pPr>
            <a:r>
              <a:rPr lang="en-US" sz="4817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клієнтів ФОП</a:t>
            </a:r>
            <a:endParaRPr sz="4817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4"/>
          <p:cNvSpPr/>
          <p:nvPr/>
        </p:nvSpPr>
        <p:spPr>
          <a:xfrm>
            <a:off x="6982907" y="4857750"/>
            <a:ext cx="3899700" cy="15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7003"/>
              </a:lnSpc>
              <a:spcBef>
                <a:spcPts val="0"/>
              </a:spcBef>
              <a:spcAft>
                <a:spcPts val="0"/>
              </a:spcAft>
              <a:buClr>
                <a:srgbClr val="711AD6"/>
              </a:buClr>
              <a:buSzPts val="13950"/>
              <a:buFont typeface="Montserrat"/>
              <a:buNone/>
            </a:pPr>
            <a:r>
              <a:rPr lang="en-US" sz="13950" b="1" i="0" u="none" strike="noStrike" cap="none">
                <a:solidFill>
                  <a:srgbClr val="711AD6"/>
                </a:solidFill>
                <a:latin typeface="Montserrat"/>
                <a:ea typeface="Montserrat"/>
                <a:cs typeface="Montserrat"/>
                <a:sym typeface="Montserrat"/>
              </a:rPr>
              <a:t>1,24</a:t>
            </a:r>
            <a:endParaRPr sz="139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4"/>
          <p:cNvSpPr/>
          <p:nvPr/>
        </p:nvSpPr>
        <p:spPr>
          <a:xfrm>
            <a:off x="6982907" y="7486650"/>
            <a:ext cx="37815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015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150"/>
              <a:buFont typeface="Montserrat"/>
              <a:buNone/>
            </a:pPr>
            <a:r>
              <a:rPr lang="en-US" sz="315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сума виданих кредитів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3150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в додатку</a:t>
            </a:r>
            <a:endParaRPr sz="315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8" name="Google Shape;308;p4"/>
          <p:cNvSpPr/>
          <p:nvPr/>
        </p:nvSpPr>
        <p:spPr>
          <a:xfrm>
            <a:off x="6982907" y="6429375"/>
            <a:ext cx="37815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1AD6"/>
              </a:buClr>
              <a:buSzPts val="5475"/>
              <a:buFont typeface="Montserrat"/>
              <a:buNone/>
            </a:pPr>
            <a:r>
              <a:rPr lang="en-US" sz="5475" b="1" i="0" u="none" strike="noStrike" cap="none" dirty="0" err="1">
                <a:solidFill>
                  <a:srgbClr val="711AD6"/>
                </a:solidFill>
                <a:latin typeface="Montserrat"/>
                <a:ea typeface="Montserrat"/>
                <a:cs typeface="Montserrat"/>
                <a:sym typeface="Montserrat"/>
              </a:rPr>
              <a:t>млрд</a:t>
            </a:r>
            <a:r>
              <a:rPr lang="en-US" sz="5475" b="1" i="0" u="none" strike="noStrike" cap="none" dirty="0">
                <a:solidFill>
                  <a:srgbClr val="711AD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75" b="1" i="0" u="none" strike="noStrike" cap="none" dirty="0" err="1">
                <a:solidFill>
                  <a:srgbClr val="711AD6"/>
                </a:solidFill>
                <a:latin typeface="Montserrat"/>
                <a:ea typeface="Montserrat"/>
                <a:cs typeface="Montserrat"/>
                <a:sym typeface="Montserrat"/>
              </a:rPr>
              <a:t>грн</a:t>
            </a:r>
            <a:endParaRPr sz="5475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4"/>
          <p:cNvSpPr/>
          <p:nvPr/>
        </p:nvSpPr>
        <p:spPr>
          <a:xfrm>
            <a:off x="1226375" y="6029175"/>
            <a:ext cx="2948400" cy="15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7003"/>
              </a:lnSpc>
              <a:spcBef>
                <a:spcPts val="0"/>
              </a:spcBef>
              <a:spcAft>
                <a:spcPts val="0"/>
              </a:spcAft>
              <a:buClr>
                <a:srgbClr val="0D5C53"/>
              </a:buClr>
              <a:buSzPts val="14250"/>
              <a:buFont typeface="Montserrat"/>
              <a:buNone/>
            </a:pPr>
            <a:r>
              <a:rPr lang="en-US" sz="14250" b="1" i="0" u="none" strike="noStrike" cap="none">
                <a:solidFill>
                  <a:srgbClr val="0D5C53"/>
                </a:solidFill>
                <a:latin typeface="Montserrat"/>
                <a:ea typeface="Montserrat"/>
                <a:cs typeface="Montserrat"/>
                <a:sym typeface="Montserrat"/>
              </a:rPr>
              <a:t>6,3</a:t>
            </a:r>
            <a:endParaRPr sz="142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0" name="Google Shape;310;p4"/>
          <p:cNvSpPr/>
          <p:nvPr/>
        </p:nvSpPr>
        <p:spPr>
          <a:xfrm>
            <a:off x="1235900" y="8086575"/>
            <a:ext cx="3362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601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4575"/>
              <a:buFont typeface="Montserrat"/>
              <a:buNone/>
            </a:pPr>
            <a:r>
              <a:rPr lang="en-US" sz="4575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транзакцій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4575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за січень</a:t>
            </a:r>
            <a:endParaRPr sz="4575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1" name="Google Shape;311;p4"/>
          <p:cNvSpPr/>
          <p:nvPr/>
        </p:nvSpPr>
        <p:spPr>
          <a:xfrm>
            <a:off x="4055300" y="6905475"/>
            <a:ext cx="14478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4575"/>
              <a:buFont typeface="Montserrat"/>
              <a:buNone/>
            </a:pPr>
            <a:r>
              <a:rPr lang="en-US" sz="4575" b="0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млн</a:t>
            </a:r>
            <a:endParaRPr sz="4575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2" name="Google Shape;312;p4"/>
          <p:cNvSpPr/>
          <p:nvPr/>
        </p:nvSpPr>
        <p:spPr>
          <a:xfrm>
            <a:off x="931099" y="657225"/>
            <a:ext cx="8509407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 i="0" u="none" strike="noStrike" cap="none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NovaPay</a:t>
            </a:r>
            <a:r>
              <a:rPr lang="en-US" sz="7350" b="1" i="0" u="none" strike="noStrike" cap="none" dirty="0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7350" b="1" i="0" u="none" strike="noStrike" cap="none" dirty="0" err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це</a:t>
            </a:r>
            <a:endParaRPr sz="735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3" name="Google Shape;313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067588" y="1900225"/>
            <a:ext cx="5476875" cy="776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"/>
          <p:cNvSpPr/>
          <p:nvPr/>
        </p:nvSpPr>
        <p:spPr>
          <a:xfrm>
            <a:off x="12465775" y="2057400"/>
            <a:ext cx="4345200" cy="18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7001"/>
              </a:lnSpc>
              <a:spcBef>
                <a:spcPts val="0"/>
              </a:spcBef>
              <a:spcAft>
                <a:spcPts val="0"/>
              </a:spcAft>
              <a:buClr>
                <a:srgbClr val="5E1CAB"/>
              </a:buClr>
              <a:buSzPts val="16725"/>
              <a:buFont typeface="Montserrat"/>
              <a:buNone/>
            </a:pPr>
            <a:r>
              <a:rPr lang="en-US" sz="16725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14,3</a:t>
            </a:r>
            <a:endParaRPr sz="16725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5" name="Google Shape;315;p4"/>
          <p:cNvSpPr/>
          <p:nvPr/>
        </p:nvSpPr>
        <p:spPr>
          <a:xfrm>
            <a:off x="12465775" y="4114800"/>
            <a:ext cx="26481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989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4575"/>
              <a:buFont typeface="Montserrat"/>
              <a:buNone/>
            </a:pPr>
            <a:r>
              <a:rPr lang="en-US" sz="4575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млн грн</a:t>
            </a:r>
            <a:endParaRPr sz="4575" b="0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6" name="Google Shape;316;p4"/>
          <p:cNvSpPr/>
          <p:nvPr/>
        </p:nvSpPr>
        <p:spPr>
          <a:xfrm>
            <a:off x="12317425" y="4857750"/>
            <a:ext cx="51246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989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4575"/>
              <a:buFont typeface="Montserrat"/>
              <a:buNone/>
            </a:pPr>
            <a:r>
              <a:rPr lang="en-US" sz="297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сума, яку зекономили</a:t>
            </a:r>
            <a:br>
              <a:rPr lang="en-US" sz="2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</a:br>
            <a:r>
              <a:rPr lang="en-US" sz="297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на посилках Н</a:t>
            </a:r>
            <a:r>
              <a:rPr lang="en-US" sz="2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ової пошти</a:t>
            </a:r>
            <a:r>
              <a:rPr lang="en-US" sz="297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 за січень</a:t>
            </a:r>
            <a:endParaRPr sz="2975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7" name="Google Shape;317;p4"/>
          <p:cNvSpPr/>
          <p:nvPr/>
        </p:nvSpPr>
        <p:spPr>
          <a:xfrm>
            <a:off x="15567975" y="9734550"/>
            <a:ext cx="6848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20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Січень 2025</a:t>
            </a:r>
            <a:endParaRPr sz="20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3DDC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01275" y="781050"/>
            <a:ext cx="6972300" cy="553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1100" y="2171700"/>
            <a:ext cx="6972300" cy="553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81225" y="5991225"/>
            <a:ext cx="3733800" cy="373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5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4486275"/>
            <a:ext cx="6972300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5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10950" y="7410450"/>
            <a:ext cx="2274503" cy="264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5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687425" y="4962525"/>
            <a:ext cx="4600575" cy="421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5"/>
          <p:cNvSpPr/>
          <p:nvPr/>
        </p:nvSpPr>
        <p:spPr>
          <a:xfrm>
            <a:off x="931100" y="657225"/>
            <a:ext cx="51774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50"/>
              <a:buFont typeface="Montserrat"/>
              <a:buNone/>
            </a:pPr>
            <a:r>
              <a:rPr lang="en-US" sz="735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Переваги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p5"/>
          <p:cNvSpPr/>
          <p:nvPr/>
        </p:nvSpPr>
        <p:spPr>
          <a:xfrm>
            <a:off x="10706100" y="1247775"/>
            <a:ext cx="6000750" cy="208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5175"/>
              <a:buFont typeface="Montserrat SemiBold"/>
              <a:buNone/>
            </a:pPr>
            <a:r>
              <a:rPr lang="en-US" sz="5175" b="1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Надходження грошей у день оплати</a:t>
            </a:r>
            <a:endParaRPr sz="5175" b="1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1" name="Google Shape;331;p5"/>
          <p:cNvSpPr/>
          <p:nvPr/>
        </p:nvSpPr>
        <p:spPr>
          <a:xfrm>
            <a:off x="7200825" y="5199275"/>
            <a:ext cx="60009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75"/>
              <a:buFont typeface="Montserrat SemiBold"/>
              <a:buNone/>
            </a:pPr>
            <a: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Безпечні </a:t>
            </a:r>
            <a: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та зручні </a:t>
            </a:r>
            <a: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оплати </a:t>
            </a:r>
            <a:endParaRPr sz="5175" b="1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75"/>
              <a:buFont typeface="Montserrat SemiBold"/>
              <a:buNone/>
            </a:pPr>
            <a: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один клік</a:t>
            </a:r>
            <a:endParaRPr sz="5175" b="1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2" name="Google Shape;332;p5"/>
          <p:cNvSpPr/>
          <p:nvPr/>
        </p:nvSpPr>
        <p:spPr>
          <a:xfrm>
            <a:off x="1435925" y="2638425"/>
            <a:ext cx="6000900" cy="27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75"/>
              <a:buFont typeface="Montserrat SemiBold"/>
              <a:buNone/>
            </a:pPr>
            <a: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Спрощена оплата</a:t>
            </a:r>
            <a:b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 сайтах</a:t>
            </a:r>
            <a:br>
              <a:rPr lang="en-US" sz="1800" b="1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5175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та в додатках</a:t>
            </a:r>
            <a:endParaRPr sz="5175" b="1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4e2aa48fc9_0_720"/>
          <p:cNvSpPr/>
          <p:nvPr/>
        </p:nvSpPr>
        <p:spPr>
          <a:xfrm>
            <a:off x="11936273" y="5924366"/>
            <a:ext cx="5162700" cy="3429000"/>
          </a:xfrm>
          <a:prstGeom prst="roundRect">
            <a:avLst>
              <a:gd name="adj" fmla="val 10476"/>
            </a:avLst>
          </a:prstGeom>
          <a:solidFill>
            <a:srgbClr val="FEE0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34e2aa48fc9_0_720"/>
          <p:cNvSpPr/>
          <p:nvPr/>
        </p:nvSpPr>
        <p:spPr>
          <a:xfrm>
            <a:off x="11936273" y="2215241"/>
            <a:ext cx="5162700" cy="3429000"/>
          </a:xfrm>
          <a:prstGeom prst="roundRect">
            <a:avLst>
              <a:gd name="adj" fmla="val 10476"/>
            </a:avLst>
          </a:prstGeom>
          <a:solidFill>
            <a:srgbClr val="E1CF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g34e2aa48fc9_0_72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65374" y="5233727"/>
            <a:ext cx="2587276" cy="2411393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4e2aa48fc9_0_720"/>
          <p:cNvSpPr/>
          <p:nvPr/>
        </p:nvSpPr>
        <p:spPr>
          <a:xfrm>
            <a:off x="952500" y="657225"/>
            <a:ext cx="8934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400"/>
              <a:buFont typeface="Montserrat"/>
              <a:buNone/>
            </a:pP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Моделі взаємодії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2" name="Google Shape;342;g34e2aa48fc9_0_720"/>
          <p:cNvSpPr/>
          <p:nvPr/>
        </p:nvSpPr>
        <p:spPr>
          <a:xfrm>
            <a:off x="952503" y="2215244"/>
            <a:ext cx="5162700" cy="3429000"/>
          </a:xfrm>
          <a:prstGeom prst="roundRect">
            <a:avLst>
              <a:gd name="adj" fmla="val 1047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g34e2aa48fc9_0_720"/>
          <p:cNvSpPr txBox="1"/>
          <p:nvPr/>
        </p:nvSpPr>
        <p:spPr>
          <a:xfrm>
            <a:off x="1283161" y="2497980"/>
            <a:ext cx="38235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Холдування коштів</a:t>
            </a:r>
            <a:endParaRPr sz="35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4" name="Google Shape;344;g34e2aa48fc9_0_720"/>
          <p:cNvSpPr txBox="1"/>
          <p:nvPr/>
        </p:nvSpPr>
        <p:spPr>
          <a:xfrm>
            <a:off x="1283161" y="3651005"/>
            <a:ext cx="42825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5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Списуємо гроші після перевірки продавцем наявності товару</a:t>
            </a:r>
            <a:endParaRPr sz="25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5" name="Google Shape;345;g34e2aa48fc9_0_720"/>
          <p:cNvSpPr/>
          <p:nvPr/>
        </p:nvSpPr>
        <p:spPr>
          <a:xfrm>
            <a:off x="952503" y="5924359"/>
            <a:ext cx="5162700" cy="3429000"/>
          </a:xfrm>
          <a:prstGeom prst="roundRect">
            <a:avLst>
              <a:gd name="adj" fmla="val 1047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g34e2aa48fc9_0_720"/>
          <p:cNvSpPr txBox="1"/>
          <p:nvPr/>
        </p:nvSpPr>
        <p:spPr>
          <a:xfrm>
            <a:off x="1283150" y="6207100"/>
            <a:ext cx="46149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Надійна</a:t>
            </a:r>
            <a:endParaRPr sz="3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покупка</a:t>
            </a:r>
            <a:endParaRPr sz="35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7" name="Google Shape;347;g34e2aa48fc9_0_720"/>
          <p:cNvSpPr txBox="1"/>
          <p:nvPr/>
        </p:nvSpPr>
        <p:spPr>
          <a:xfrm>
            <a:off x="1283161" y="7360120"/>
            <a:ext cx="4282500" cy="10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5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Списуємо гроші після отримання покупцем товару у відділеннях Н</a:t>
            </a:r>
            <a:r>
              <a:rPr lang="en-US" sz="25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ової пошти</a:t>
            </a:r>
            <a:endParaRPr sz="25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8" name="Google Shape;348;g34e2aa48fc9_0_720"/>
          <p:cNvSpPr/>
          <p:nvPr/>
        </p:nvSpPr>
        <p:spPr>
          <a:xfrm>
            <a:off x="6438902" y="2215244"/>
            <a:ext cx="5162700" cy="3429000"/>
          </a:xfrm>
          <a:prstGeom prst="roundRect">
            <a:avLst>
              <a:gd name="adj" fmla="val 1047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g34e2aa48fc9_0_720"/>
          <p:cNvSpPr txBox="1"/>
          <p:nvPr/>
        </p:nvSpPr>
        <p:spPr>
          <a:xfrm>
            <a:off x="6769562" y="2497980"/>
            <a:ext cx="38235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Швидке списання</a:t>
            </a:r>
            <a:endParaRPr sz="35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0" name="Google Shape;350;g34e2aa48fc9_0_720"/>
          <p:cNvSpPr txBox="1"/>
          <p:nvPr/>
        </p:nvSpPr>
        <p:spPr>
          <a:xfrm>
            <a:off x="6769513" y="3651006"/>
            <a:ext cx="42825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5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Списуємо гроші покупця, коли він зробив замовлення</a:t>
            </a:r>
            <a:endParaRPr sz="25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1" name="Google Shape;351;g34e2aa48fc9_0_720"/>
          <p:cNvSpPr/>
          <p:nvPr/>
        </p:nvSpPr>
        <p:spPr>
          <a:xfrm>
            <a:off x="6438902" y="5924359"/>
            <a:ext cx="5162700" cy="3429000"/>
          </a:xfrm>
          <a:prstGeom prst="roundRect">
            <a:avLst>
              <a:gd name="adj" fmla="val 1047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g34e2aa48fc9_0_720"/>
          <p:cNvSpPr txBox="1"/>
          <p:nvPr/>
        </p:nvSpPr>
        <p:spPr>
          <a:xfrm>
            <a:off x="6769562" y="6207095"/>
            <a:ext cx="41022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озділення платежу</a:t>
            </a:r>
            <a:endParaRPr sz="35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3" name="Google Shape;353;g34e2aa48fc9_0_720"/>
          <p:cNvSpPr txBox="1"/>
          <p:nvPr/>
        </p:nvSpPr>
        <p:spPr>
          <a:xfrm>
            <a:off x="6769562" y="7360120"/>
            <a:ext cx="4282500" cy="10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5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Можливість розділити платіж між кількома отримувачами грошей</a:t>
            </a:r>
            <a:endParaRPr sz="25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4" name="Google Shape;354;g34e2aa48fc9_0_720"/>
          <p:cNvSpPr txBox="1"/>
          <p:nvPr/>
        </p:nvSpPr>
        <p:spPr>
          <a:xfrm>
            <a:off x="12357092" y="2497980"/>
            <a:ext cx="38235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Кнопка</a:t>
            </a:r>
            <a:endParaRPr sz="3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NovaPay</a:t>
            </a:r>
            <a:endParaRPr sz="35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5" name="Google Shape;355;g34e2aa48fc9_0_720"/>
          <p:cNvSpPr txBox="1"/>
          <p:nvPr/>
        </p:nvSpPr>
        <p:spPr>
          <a:xfrm>
            <a:off x="12357092" y="3649055"/>
            <a:ext cx="42825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5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Платіжний метод NovaPay на сайті продавця</a:t>
            </a:r>
            <a:endParaRPr sz="25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6" name="Google Shape;356;g34e2aa48fc9_0_720"/>
          <p:cNvSpPr/>
          <p:nvPr/>
        </p:nvSpPr>
        <p:spPr>
          <a:xfrm rot="745785">
            <a:off x="15202325" y="1881574"/>
            <a:ext cx="2089271" cy="808252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g34e2aa48fc9_0_720"/>
          <p:cNvSpPr/>
          <p:nvPr/>
        </p:nvSpPr>
        <p:spPr>
          <a:xfrm rot="745631">
            <a:off x="15708355" y="2032564"/>
            <a:ext cx="1375938" cy="45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800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Arial"/>
              <a:buNone/>
            </a:pPr>
            <a:r>
              <a:rPr lang="en-US" sz="4100" b="1" i="1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4100" b="1" i="1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8" name="Google Shape;358;g34e2aa48fc9_0_720"/>
          <p:cNvSpPr txBox="1"/>
          <p:nvPr/>
        </p:nvSpPr>
        <p:spPr>
          <a:xfrm>
            <a:off x="12357092" y="6169880"/>
            <a:ext cx="38235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Чекаут</a:t>
            </a:r>
            <a:endParaRPr sz="3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NovaPay</a:t>
            </a:r>
            <a:endParaRPr sz="35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9" name="Google Shape;359;g34e2aa48fc9_0_720"/>
          <p:cNvSpPr txBox="1"/>
          <p:nvPr/>
        </p:nvSpPr>
        <p:spPr>
          <a:xfrm>
            <a:off x="12357092" y="7360120"/>
            <a:ext cx="42825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5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Спрощуємо покупки онлайн</a:t>
            </a:r>
            <a:endParaRPr sz="250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7"/>
        </a:soli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7"/>
          <p:cNvSpPr/>
          <p:nvPr/>
        </p:nvSpPr>
        <p:spPr>
          <a:xfrm rot="10800000">
            <a:off x="16633350" y="10125"/>
            <a:ext cx="1122000" cy="1312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690D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58488" y="5432588"/>
            <a:ext cx="7077075" cy="418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413" y="5432588"/>
            <a:ext cx="7077075" cy="418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65779" y="7273632"/>
            <a:ext cx="7144" cy="30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7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60044" y="4662968"/>
            <a:ext cx="2725275" cy="1136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7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030450" y="7837650"/>
            <a:ext cx="495300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7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74394" y="5910743"/>
            <a:ext cx="1671963" cy="272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7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276850" y="7580475"/>
            <a:ext cx="22669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7" descr="preencoded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50119" y="5663093"/>
            <a:ext cx="3302207" cy="258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7" descr="preencoded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3375" y="4986208"/>
            <a:ext cx="328613" cy="2127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7" descr="preencoded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607303" y="7034083"/>
            <a:ext cx="1165222" cy="140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7" descr="preencoded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807578" y="7034083"/>
            <a:ext cx="1470022" cy="140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7" descr="preencoded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245305" y="5243675"/>
            <a:ext cx="140289" cy="80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7"/>
          <p:cNvSpPr/>
          <p:nvPr/>
        </p:nvSpPr>
        <p:spPr>
          <a:xfrm>
            <a:off x="16718699" y="441475"/>
            <a:ext cx="951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80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1"/>
              <a:buFont typeface="Montserrat"/>
              <a:buNone/>
            </a:pPr>
            <a:r>
              <a:rPr lang="en-US" sz="2801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endParaRPr sz="2801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7"/>
          <p:cNvSpPr/>
          <p:nvPr/>
        </p:nvSpPr>
        <p:spPr>
          <a:xfrm>
            <a:off x="9010650" y="6999450"/>
            <a:ext cx="618900" cy="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2F"/>
              </a:buClr>
              <a:buSzPts val="675"/>
              <a:buFont typeface="Arial"/>
              <a:buNone/>
            </a:pPr>
            <a:r>
              <a:rPr lang="en-US" sz="675" b="1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1 178.00 </a:t>
            </a:r>
            <a:r>
              <a:rPr lang="en-US" sz="600" b="0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UAH</a:t>
            </a:r>
            <a:endParaRPr sz="67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7"/>
          <p:cNvSpPr/>
          <p:nvPr/>
        </p:nvSpPr>
        <p:spPr>
          <a:xfrm>
            <a:off x="8191500" y="8361525"/>
            <a:ext cx="2247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1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Підтверджує 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 b="1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оплату в додатку</a:t>
            </a: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7"/>
          <p:cNvSpPr/>
          <p:nvPr/>
        </p:nvSpPr>
        <p:spPr>
          <a:xfrm>
            <a:off x="2305050" y="9876000"/>
            <a:ext cx="2562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0" i="0" u="none" strike="noStrike" cap="none">
                <a:solidFill>
                  <a:srgbClr val="05003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Інтеграція через API</a:t>
            </a:r>
            <a:endParaRPr sz="1800" b="0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2" name="Google Shape;382;p7"/>
          <p:cNvSpPr/>
          <p:nvPr/>
        </p:nvSpPr>
        <p:spPr>
          <a:xfrm>
            <a:off x="7858125" y="4113375"/>
            <a:ext cx="324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33332F"/>
              </a:buClr>
              <a:buSzPts val="1500"/>
              <a:buFont typeface="Montserrat"/>
              <a:buNone/>
            </a:pPr>
            <a:r>
              <a:rPr lang="en-US" sz="1500" b="0" i="0" u="none" strike="noStrike" cap="none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 разі введення номера 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500" b="0" i="0" u="none" strike="noStrike" cap="none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телефона – push з посиланням 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500" b="0" i="0" u="none" strike="noStrike" cap="none">
                <a:solidFill>
                  <a:srgbClr val="33332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перехід у додаток</a:t>
            </a:r>
            <a:endParaRPr sz="15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3" name="Google Shape;383;p7"/>
          <p:cNvSpPr/>
          <p:nvPr/>
        </p:nvSpPr>
        <p:spPr>
          <a:xfrm>
            <a:off x="5581650" y="7799550"/>
            <a:ext cx="1539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1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Сканує QR</a:t>
            </a: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4" name="Google Shape;384;p7"/>
          <p:cNvSpPr/>
          <p:nvPr/>
        </p:nvSpPr>
        <p:spPr>
          <a:xfrm>
            <a:off x="5457825" y="6427950"/>
            <a:ext cx="596100" cy="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2F"/>
              </a:buClr>
              <a:buSzPts val="450"/>
              <a:buFont typeface="Arial"/>
              <a:buNone/>
            </a:pPr>
            <a:r>
              <a:rPr lang="en-US" sz="450" b="1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1 178.00 </a:t>
            </a:r>
            <a:r>
              <a:rPr lang="en-US" sz="300" b="0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грн</a:t>
            </a:r>
            <a:endParaRPr sz="4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7"/>
          <p:cNvSpPr/>
          <p:nvPr/>
        </p:nvSpPr>
        <p:spPr>
          <a:xfrm>
            <a:off x="15020925" y="7856700"/>
            <a:ext cx="485700" cy="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2F"/>
              </a:buClr>
              <a:buSzPts val="600"/>
              <a:buFont typeface="Arial"/>
              <a:buNone/>
            </a:pPr>
            <a:r>
              <a:rPr lang="en-US" sz="600" b="1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1 178.00 </a:t>
            </a:r>
            <a:r>
              <a:rPr lang="en-US" sz="600" b="0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грн</a:t>
            </a:r>
            <a:endParaRPr sz="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7"/>
          <p:cNvSpPr/>
          <p:nvPr/>
        </p:nvSpPr>
        <p:spPr>
          <a:xfrm>
            <a:off x="2305050" y="4236625"/>
            <a:ext cx="2019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NovaPay та інші 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8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способи оплати</a:t>
            </a:r>
            <a:endParaRPr sz="18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7" name="Google Shape;387;p7"/>
          <p:cNvSpPr/>
          <p:nvPr/>
        </p:nvSpPr>
        <p:spPr>
          <a:xfrm>
            <a:off x="12924850" y="4350925"/>
            <a:ext cx="3190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Фрейм на сайті продавця</a:t>
            </a:r>
            <a:endParaRPr sz="18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8" name="Google Shape;388;p7"/>
          <p:cNvSpPr/>
          <p:nvPr/>
        </p:nvSpPr>
        <p:spPr>
          <a:xfrm>
            <a:off x="619125" y="3810475"/>
            <a:ext cx="1309500" cy="1309500"/>
          </a:xfrm>
          <a:prstGeom prst="ellipse">
            <a:avLst/>
          </a:prstGeom>
          <a:solidFill>
            <a:srgbClr val="A35CF5"/>
          </a:solidFill>
          <a:ln w="38100" cap="flat" cmpd="sng">
            <a:solidFill>
              <a:srgbClr val="C39EE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4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p7"/>
          <p:cNvSpPr/>
          <p:nvPr/>
        </p:nvSpPr>
        <p:spPr>
          <a:xfrm>
            <a:off x="11401825" y="3810475"/>
            <a:ext cx="1309500" cy="1309500"/>
          </a:xfrm>
          <a:prstGeom prst="ellipse">
            <a:avLst/>
          </a:prstGeom>
          <a:solidFill>
            <a:srgbClr val="A35CF5"/>
          </a:solidFill>
          <a:ln w="38100" cap="flat" cmpd="sng">
            <a:solidFill>
              <a:srgbClr val="C39EE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48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0" name="Google Shape;390;p7"/>
          <p:cNvSpPr/>
          <p:nvPr/>
        </p:nvSpPr>
        <p:spPr>
          <a:xfrm>
            <a:off x="5237625" y="2504300"/>
            <a:ext cx="6493200" cy="10392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 w="19050" cap="flat" cmpd="sng">
            <a:solidFill>
              <a:srgbClr val="A879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оплата в один клік</a:t>
            </a:r>
            <a:br>
              <a:rPr lang="en-US" sz="18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18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швидке підключення безкоштовно</a:t>
            </a:r>
            <a:endParaRPr sz="1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1" name="Google Shape;391;p7"/>
          <p:cNvPicPr preferRelativeResize="0"/>
          <p:nvPr/>
        </p:nvPicPr>
        <p:blipFill rotWithShape="1">
          <a:blip r:embed="rId15">
            <a:alphaModFix/>
          </a:blip>
          <a:srcRect l="9798" t="11326" r="7862" b="11310"/>
          <a:stretch/>
        </p:blipFill>
        <p:spPr>
          <a:xfrm>
            <a:off x="10404275" y="2400724"/>
            <a:ext cx="1326550" cy="12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7"/>
          <p:cNvSpPr/>
          <p:nvPr/>
        </p:nvSpPr>
        <p:spPr>
          <a:xfrm>
            <a:off x="2837970" y="1627725"/>
            <a:ext cx="12225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225"/>
              <a:buFont typeface="Montserrat"/>
              <a:buNone/>
            </a:pPr>
            <a:r>
              <a:rPr lang="en-US" sz="3225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 сайті продавця разом</a:t>
            </a:r>
            <a:r>
              <a:rPr lang="en-US" sz="180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3225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 іншими способами оплати</a:t>
            </a:r>
            <a:endParaRPr sz="3225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3" name="Google Shape;393;p7"/>
          <p:cNvSpPr/>
          <p:nvPr/>
        </p:nvSpPr>
        <p:spPr>
          <a:xfrm>
            <a:off x="2775850" y="628248"/>
            <a:ext cx="8629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Кнопка</a:t>
            </a: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4" name="Google Shape;394;p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-87600" y="618350"/>
            <a:ext cx="2780518" cy="12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7"/>
          <p:cNvSpPr/>
          <p:nvPr/>
        </p:nvSpPr>
        <p:spPr>
          <a:xfrm>
            <a:off x="515450" y="738175"/>
            <a:ext cx="1326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8623F"/>
              </a:buClr>
              <a:buSzPts val="7350"/>
              <a:buFont typeface="Montserrat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36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7"/>
        </a:solid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0302" y="3366532"/>
            <a:ext cx="2350621" cy="5094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0350" y="2804182"/>
            <a:ext cx="2710525" cy="587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02450" y="3344038"/>
            <a:ext cx="3925200" cy="579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8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42720" y="2756699"/>
            <a:ext cx="3115418" cy="6140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8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01448" y="2804182"/>
            <a:ext cx="2834241" cy="587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8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401969" y="7021804"/>
            <a:ext cx="326163" cy="6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8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96316" y="5503460"/>
            <a:ext cx="1630814" cy="573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8" descr="preencoded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496316" y="3996363"/>
            <a:ext cx="1630814" cy="236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8" descr="preencoded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34948" y="4941111"/>
            <a:ext cx="832277" cy="19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8" descr="preencoded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3221034" y="2860417"/>
            <a:ext cx="2710525" cy="5814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8" descr="preencoded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052772" y="6751877"/>
            <a:ext cx="2035705" cy="404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8" descr="preencoded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097760" y="5267273"/>
            <a:ext cx="191199" cy="202446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8"/>
          <p:cNvSpPr/>
          <p:nvPr/>
        </p:nvSpPr>
        <p:spPr>
          <a:xfrm>
            <a:off x="2837970" y="1627725"/>
            <a:ext cx="12225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3225"/>
              <a:buFont typeface="Montserrat"/>
              <a:buNone/>
            </a:pPr>
            <a:r>
              <a:rPr lang="en-US" sz="3225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 сайті продавця разом</a:t>
            </a:r>
            <a:r>
              <a:rPr lang="en-US" sz="180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3225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 іншими способами оплати</a:t>
            </a:r>
            <a:endParaRPr sz="3225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4" name="Google Shape;414;p8"/>
          <p:cNvSpPr/>
          <p:nvPr/>
        </p:nvSpPr>
        <p:spPr>
          <a:xfrm>
            <a:off x="6720273" y="8900052"/>
            <a:ext cx="34191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0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Підтверджує оплату 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 b="0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в додатку</a:t>
            </a: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5" name="Google Shape;415;p8"/>
          <p:cNvSpPr/>
          <p:nvPr/>
        </p:nvSpPr>
        <p:spPr>
          <a:xfrm>
            <a:off x="13018589" y="8900052"/>
            <a:ext cx="31356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0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Фрейм у додатку  продавця</a:t>
            </a: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6" name="Google Shape;416;p8"/>
          <p:cNvSpPr/>
          <p:nvPr/>
        </p:nvSpPr>
        <p:spPr>
          <a:xfrm>
            <a:off x="7563798" y="5739647"/>
            <a:ext cx="1732200" cy="2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2F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200.00 </a:t>
            </a:r>
            <a:r>
              <a:rPr lang="en-US" sz="1500" b="0" i="0" u="none" strike="noStrike" cap="none">
                <a:solidFill>
                  <a:srgbClr val="33332F"/>
                </a:solidFill>
                <a:latin typeface="Arial"/>
                <a:ea typeface="Arial"/>
                <a:cs typeface="Arial"/>
                <a:sym typeface="Arial"/>
              </a:rPr>
              <a:t>UAH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8"/>
          <p:cNvSpPr/>
          <p:nvPr/>
        </p:nvSpPr>
        <p:spPr>
          <a:xfrm>
            <a:off x="1884067" y="8933793"/>
            <a:ext cx="23844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1800" b="0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NovaPay та інші </a:t>
            </a:r>
            <a:b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 b="0" i="0" u="none" strike="noStrike" cap="none">
                <a:solidFill>
                  <a:srgbClr val="050038"/>
                </a:solidFill>
                <a:latin typeface="Montserrat"/>
                <a:ea typeface="Montserrat"/>
                <a:cs typeface="Montserrat"/>
                <a:sym typeface="Montserrat"/>
              </a:rPr>
              <a:t>способи оплати</a:t>
            </a: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8" name="Google Shape;418;p8"/>
          <p:cNvSpPr/>
          <p:nvPr/>
        </p:nvSpPr>
        <p:spPr>
          <a:xfrm>
            <a:off x="16338788" y="1636100"/>
            <a:ext cx="1711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038"/>
              </a:buClr>
              <a:buSzPts val="1800"/>
              <a:buFont typeface="Montserrat"/>
              <a:buNone/>
            </a:pPr>
            <a:r>
              <a:rPr lang="en-US" sz="2000" b="0" i="0" u="none" strike="noStrike" cap="none">
                <a:solidFill>
                  <a:srgbClr val="0500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Інтеграція через API</a:t>
            </a:r>
            <a:endParaRPr sz="2000" b="0" i="0" u="none" strike="noStrike" cap="non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419" name="Google Shape;419;p8"/>
          <p:cNvCxnSpPr/>
          <p:nvPr/>
        </p:nvCxnSpPr>
        <p:spPr>
          <a:xfrm>
            <a:off x="4588039" y="5656815"/>
            <a:ext cx="2225400" cy="0"/>
          </a:xfrm>
          <a:prstGeom prst="straightConnector1">
            <a:avLst/>
          </a:prstGeom>
          <a:noFill/>
          <a:ln w="38100" cap="flat" cmpd="sng">
            <a:solidFill>
              <a:srgbClr val="690DD3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420" name="Google Shape;420;p8"/>
          <p:cNvCxnSpPr/>
          <p:nvPr/>
        </p:nvCxnSpPr>
        <p:spPr>
          <a:xfrm>
            <a:off x="10143108" y="5656815"/>
            <a:ext cx="2829300" cy="0"/>
          </a:xfrm>
          <a:prstGeom prst="straightConnector1">
            <a:avLst/>
          </a:prstGeom>
          <a:noFill/>
          <a:ln w="38100" cap="flat" cmpd="sng">
            <a:solidFill>
              <a:srgbClr val="690DD3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421" name="Google Shape;421;p8"/>
          <p:cNvSpPr/>
          <p:nvPr/>
        </p:nvSpPr>
        <p:spPr>
          <a:xfrm rot="10800000">
            <a:off x="16633350" y="10125"/>
            <a:ext cx="1122000" cy="1312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690D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8"/>
          <p:cNvSpPr/>
          <p:nvPr/>
        </p:nvSpPr>
        <p:spPr>
          <a:xfrm>
            <a:off x="16718699" y="441475"/>
            <a:ext cx="951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80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1"/>
              <a:buFont typeface="Montserrat"/>
              <a:buNone/>
            </a:pPr>
            <a:r>
              <a:rPr lang="en-US" sz="2801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mob</a:t>
            </a:r>
            <a:endParaRPr sz="2801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8"/>
          <p:cNvSpPr/>
          <p:nvPr/>
        </p:nvSpPr>
        <p:spPr>
          <a:xfrm>
            <a:off x="2775850" y="628248"/>
            <a:ext cx="8629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Кнопка</a:t>
            </a: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4" name="Google Shape;424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87600" y="618350"/>
            <a:ext cx="2780518" cy="12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8"/>
          <p:cNvSpPr/>
          <p:nvPr/>
        </p:nvSpPr>
        <p:spPr>
          <a:xfrm>
            <a:off x="515450" y="738175"/>
            <a:ext cx="1326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8623F"/>
              </a:buClr>
              <a:buSzPts val="7350"/>
              <a:buFont typeface="Montserrat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36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3"/>
          <p:cNvSpPr/>
          <p:nvPr/>
        </p:nvSpPr>
        <p:spPr>
          <a:xfrm rot="5400000">
            <a:off x="5785600" y="3069225"/>
            <a:ext cx="952500" cy="125235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690D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3"/>
          <p:cNvSpPr/>
          <p:nvPr/>
        </p:nvSpPr>
        <p:spPr>
          <a:xfrm>
            <a:off x="619134" y="9036613"/>
            <a:ext cx="11496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80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1"/>
              <a:buFont typeface="Montserrat"/>
              <a:buNone/>
            </a:pPr>
            <a:r>
              <a:rPr lang="en-US" sz="4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Змінюємо клієнтський досвід</a:t>
            </a:r>
            <a:endParaRPr sz="48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3" name="Google Shape;433;p13"/>
          <p:cNvSpPr txBox="1"/>
          <p:nvPr/>
        </p:nvSpPr>
        <p:spPr>
          <a:xfrm>
            <a:off x="2765750" y="1562275"/>
            <a:ext cx="123210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25"/>
              <a:buFont typeface="Arial"/>
              <a:buNone/>
            </a:pPr>
            <a:r>
              <a:rPr lang="en-US" sz="3525" b="1" i="0" u="none" strike="noStrike" cap="none">
                <a:solidFill>
                  <a:srgbClr val="690DDD"/>
                </a:solidFill>
                <a:latin typeface="Montserrat"/>
                <a:ea typeface="Montserrat"/>
                <a:cs typeface="Montserrat"/>
                <a:sym typeface="Montserrat"/>
              </a:rPr>
              <a:t>Сервіс для швидкого оформлення замовлень</a:t>
            </a:r>
            <a:endParaRPr sz="1700" b="1" i="0" u="none" strike="noStrike" cap="none">
              <a:solidFill>
                <a:srgbClr val="690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" name="Google Shape;434;p13"/>
          <p:cNvSpPr txBox="1"/>
          <p:nvPr/>
        </p:nvSpPr>
        <p:spPr>
          <a:xfrm>
            <a:off x="1070275" y="2646350"/>
            <a:ext cx="1606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25"/>
              <a:buFont typeface="Arial"/>
              <a:buNone/>
            </a:pPr>
            <a: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Зберігаємо дані покупця після </a:t>
            </a:r>
            <a: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кожного замовлення</a:t>
            </a:r>
            <a:endParaRPr sz="350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5" name="Google Shape;435;p13"/>
          <p:cNvSpPr txBox="1"/>
          <p:nvPr/>
        </p:nvSpPr>
        <p:spPr>
          <a:xfrm>
            <a:off x="1070275" y="3638438"/>
            <a:ext cx="16067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25"/>
              <a:buFont typeface="Arial"/>
              <a:buNone/>
            </a:pPr>
            <a: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Знаємо улюблені «спосіб доставки» та «спосіб оплати» покупця </a:t>
            </a:r>
            <a:b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та заповнюємо за нього дані</a:t>
            </a:r>
            <a:endParaRPr sz="350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6" name="Google Shape;436;p13"/>
          <p:cNvSpPr txBox="1"/>
          <p:nvPr/>
        </p:nvSpPr>
        <p:spPr>
          <a:xfrm>
            <a:off x="1070275" y="4953925"/>
            <a:ext cx="1606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25"/>
              <a:buFont typeface="Arial"/>
              <a:buNone/>
            </a:pPr>
            <a: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Замість продавця створюємо документ на доставку</a:t>
            </a:r>
            <a:endParaRPr sz="350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7" name="Google Shape;437;p13"/>
          <p:cNvSpPr txBox="1"/>
          <p:nvPr/>
        </p:nvSpPr>
        <p:spPr>
          <a:xfrm>
            <a:off x="1070275" y="5946013"/>
            <a:ext cx="16067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25"/>
              <a:buFont typeface="Arial"/>
              <a:buNone/>
            </a:pPr>
            <a: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Після оформлення замовлення направляємо продавцю інформацію про покупця</a:t>
            </a:r>
            <a:endParaRPr sz="350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8" name="Google Shape;438;p13"/>
          <p:cNvSpPr txBox="1"/>
          <p:nvPr/>
        </p:nvSpPr>
        <p:spPr>
          <a:xfrm>
            <a:off x="1070275" y="7261500"/>
            <a:ext cx="1606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25"/>
              <a:buFont typeface="Arial"/>
              <a:buNone/>
            </a:pPr>
            <a:r>
              <a:rPr lang="en-US" sz="3500" i="0" u="none" strike="noStrike" cap="none">
                <a:solidFill>
                  <a:srgbClr val="20242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Безпечно зберігаємо інформацію</a:t>
            </a:r>
            <a:endParaRPr sz="350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39" name="Google Shape;43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00" y="2521000"/>
            <a:ext cx="679283" cy="93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00" y="3617625"/>
            <a:ext cx="679283" cy="93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00" y="4790475"/>
            <a:ext cx="679283" cy="93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00" y="5887100"/>
            <a:ext cx="679283" cy="93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00" y="7104688"/>
            <a:ext cx="679283" cy="93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3"/>
          <p:cNvPicPr preferRelativeResize="0"/>
          <p:nvPr/>
        </p:nvPicPr>
        <p:blipFill rotWithShape="1">
          <a:blip r:embed="rId4">
            <a:alphaModFix/>
          </a:blip>
          <a:srcRect l="9798" t="11326" r="7862" b="11310"/>
          <a:stretch/>
        </p:blipFill>
        <p:spPr>
          <a:xfrm>
            <a:off x="10759175" y="8390300"/>
            <a:ext cx="1608000" cy="15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13"/>
          <p:cNvSpPr/>
          <p:nvPr/>
        </p:nvSpPr>
        <p:spPr>
          <a:xfrm>
            <a:off x="2775850" y="628248"/>
            <a:ext cx="8629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Чекаут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6" name="Google Shape;44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87600" y="618350"/>
            <a:ext cx="2780518" cy="12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13"/>
          <p:cNvSpPr/>
          <p:nvPr/>
        </p:nvSpPr>
        <p:spPr>
          <a:xfrm>
            <a:off x="515450" y="738175"/>
            <a:ext cx="1326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8623F"/>
              </a:buClr>
              <a:buSzPts val="7350"/>
              <a:buFont typeface="Montserrat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36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4"/>
          <p:cNvSpPr/>
          <p:nvPr/>
        </p:nvSpPr>
        <p:spPr>
          <a:xfrm>
            <a:off x="931100" y="3091800"/>
            <a:ext cx="3061500" cy="5072700"/>
          </a:xfrm>
          <a:prstGeom prst="roundRect">
            <a:avLst>
              <a:gd name="adj" fmla="val 16667"/>
            </a:avLst>
          </a:prstGeom>
          <a:solidFill>
            <a:srgbClr val="FFF6DA"/>
          </a:solidFill>
          <a:ln w="38100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4"/>
          <p:cNvSpPr/>
          <p:nvPr/>
        </p:nvSpPr>
        <p:spPr>
          <a:xfrm>
            <a:off x="4295042" y="3091800"/>
            <a:ext cx="3061500" cy="5072700"/>
          </a:xfrm>
          <a:prstGeom prst="roundRect">
            <a:avLst>
              <a:gd name="adj" fmla="val 16667"/>
            </a:avLst>
          </a:prstGeom>
          <a:solidFill>
            <a:srgbClr val="FFF6DA"/>
          </a:solidFill>
          <a:ln w="38100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4"/>
          <p:cNvSpPr/>
          <p:nvPr/>
        </p:nvSpPr>
        <p:spPr>
          <a:xfrm>
            <a:off x="7658984" y="3091800"/>
            <a:ext cx="3061500" cy="5072700"/>
          </a:xfrm>
          <a:prstGeom prst="roundRect">
            <a:avLst>
              <a:gd name="adj" fmla="val 16667"/>
            </a:avLst>
          </a:prstGeom>
          <a:solidFill>
            <a:srgbClr val="FFF6DA"/>
          </a:solidFill>
          <a:ln w="38100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4"/>
          <p:cNvSpPr/>
          <p:nvPr/>
        </p:nvSpPr>
        <p:spPr>
          <a:xfrm>
            <a:off x="11022925" y="3091800"/>
            <a:ext cx="3061500" cy="5072700"/>
          </a:xfrm>
          <a:prstGeom prst="roundRect">
            <a:avLst>
              <a:gd name="adj" fmla="val 16667"/>
            </a:avLst>
          </a:prstGeom>
          <a:solidFill>
            <a:srgbClr val="FFF6DA"/>
          </a:solidFill>
          <a:ln w="38100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4"/>
          <p:cNvSpPr/>
          <p:nvPr/>
        </p:nvSpPr>
        <p:spPr>
          <a:xfrm>
            <a:off x="14386867" y="3091800"/>
            <a:ext cx="3061500" cy="5072700"/>
          </a:xfrm>
          <a:prstGeom prst="roundRect">
            <a:avLst>
              <a:gd name="adj" fmla="val 16667"/>
            </a:avLst>
          </a:prstGeom>
          <a:solidFill>
            <a:srgbClr val="FFF6DA"/>
          </a:solidFill>
          <a:ln w="38100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4"/>
          <p:cNvSpPr txBox="1"/>
          <p:nvPr/>
        </p:nvSpPr>
        <p:spPr>
          <a:xfrm>
            <a:off x="1046306" y="2935850"/>
            <a:ext cx="15285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0" i="0" u="none" strike="noStrike" cap="none">
                <a:solidFill>
                  <a:srgbClr val="FFD96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01</a:t>
            </a:r>
            <a:endParaRPr sz="9600" b="0" i="0" u="none" strike="noStrike" cap="none">
              <a:solidFill>
                <a:srgbClr val="FFD96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59" name="Google Shape;459;p14"/>
          <p:cNvSpPr txBox="1"/>
          <p:nvPr/>
        </p:nvSpPr>
        <p:spPr>
          <a:xfrm>
            <a:off x="4441576" y="2935850"/>
            <a:ext cx="1849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0" i="0" u="none" strike="noStrike" cap="none">
                <a:solidFill>
                  <a:srgbClr val="FFD96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02</a:t>
            </a:r>
            <a:endParaRPr sz="9600" b="0" i="0" u="none" strike="noStrike" cap="none">
              <a:solidFill>
                <a:srgbClr val="FFD96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60" name="Google Shape;460;p14"/>
          <p:cNvSpPr txBox="1"/>
          <p:nvPr/>
        </p:nvSpPr>
        <p:spPr>
          <a:xfrm>
            <a:off x="7805515" y="2935850"/>
            <a:ext cx="1849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0" i="0" u="none" strike="noStrike" cap="none">
                <a:solidFill>
                  <a:srgbClr val="FFD96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03</a:t>
            </a:r>
            <a:endParaRPr sz="9600" b="0" i="0" u="none" strike="noStrike" cap="none">
              <a:solidFill>
                <a:srgbClr val="FFD96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61" name="Google Shape;461;p14"/>
          <p:cNvSpPr txBox="1"/>
          <p:nvPr/>
        </p:nvSpPr>
        <p:spPr>
          <a:xfrm>
            <a:off x="11169463" y="2935850"/>
            <a:ext cx="28506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0" i="0" u="none" strike="noStrike" cap="none">
                <a:solidFill>
                  <a:srgbClr val="FFD96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04</a:t>
            </a:r>
            <a:endParaRPr sz="9600" b="0" i="0" u="none" strike="noStrike" cap="none">
              <a:solidFill>
                <a:srgbClr val="FFD96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62" name="Google Shape;462;p14"/>
          <p:cNvSpPr txBox="1"/>
          <p:nvPr/>
        </p:nvSpPr>
        <p:spPr>
          <a:xfrm>
            <a:off x="14533380" y="2935850"/>
            <a:ext cx="1849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0" i="0" u="none" strike="noStrike" cap="none">
                <a:solidFill>
                  <a:srgbClr val="FFD96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05</a:t>
            </a:r>
            <a:endParaRPr sz="9600" b="0" i="0" u="none" strike="noStrike" cap="none">
              <a:solidFill>
                <a:srgbClr val="FFD96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63" name="Google Shape;463;p14"/>
          <p:cNvSpPr txBox="1"/>
          <p:nvPr/>
        </p:nvSpPr>
        <p:spPr>
          <a:xfrm>
            <a:off x="1046306" y="4437100"/>
            <a:ext cx="2805600" cy="1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Покупець робить замовлення та оформлює його через чекаут NovaPay</a:t>
            </a:r>
            <a:endParaRPr sz="23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4" name="Google Shape;464;p14"/>
          <p:cNvSpPr txBox="1"/>
          <p:nvPr/>
        </p:nvSpPr>
        <p:spPr>
          <a:xfrm>
            <a:off x="4400500" y="4437100"/>
            <a:ext cx="29559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Самостійно вказує свій телефон або його надає продавець</a:t>
            </a:r>
            <a:endParaRPr sz="23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5" name="Google Shape;465;p14"/>
          <p:cNvSpPr txBox="1"/>
          <p:nvPr/>
        </p:nvSpPr>
        <p:spPr>
          <a:xfrm>
            <a:off x="7764444" y="4437100"/>
            <a:ext cx="2850600" cy="13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NovaPay знаходить дані про покупця та заповнює їх</a:t>
            </a:r>
            <a:endParaRPr sz="23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6" name="Google Shape;466;p14"/>
          <p:cNvSpPr txBox="1"/>
          <p:nvPr/>
        </p:nvSpPr>
        <p:spPr>
          <a:xfrm>
            <a:off x="11128394" y="4437100"/>
            <a:ext cx="2850600" cy="1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Покупець підтверджує правильність даних та оплачує замовлення</a:t>
            </a:r>
            <a:endParaRPr sz="23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7" name="Google Shape;467;p14"/>
          <p:cNvSpPr txBox="1"/>
          <p:nvPr/>
        </p:nvSpPr>
        <p:spPr>
          <a:xfrm>
            <a:off x="14492325" y="4437100"/>
            <a:ext cx="2955900" cy="1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Торговець отримує дані та гроші за товар – залишається лише</a:t>
            </a:r>
            <a:r>
              <a:rPr lang="en-US" sz="2300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300" b="0" i="0" u="none" strike="noStrike" cap="none">
                <a:solidFill>
                  <a:srgbClr val="20242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відправити його клієнту</a:t>
            </a:r>
            <a:endParaRPr sz="23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68" name="Google Shape;46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80575" y="6125824"/>
            <a:ext cx="1968600" cy="197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61650" y="6075732"/>
            <a:ext cx="2384050" cy="238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8175" y="6048350"/>
            <a:ext cx="1968600" cy="19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690156">
            <a:off x="4885800" y="6154022"/>
            <a:ext cx="1528500" cy="1757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7063" y="6075732"/>
            <a:ext cx="2384050" cy="238405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14"/>
          <p:cNvSpPr/>
          <p:nvPr/>
        </p:nvSpPr>
        <p:spPr>
          <a:xfrm rot="10800000">
            <a:off x="15786750" y="10125"/>
            <a:ext cx="1968600" cy="1312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690D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4"/>
          <p:cNvSpPr/>
          <p:nvPr/>
        </p:nvSpPr>
        <p:spPr>
          <a:xfrm>
            <a:off x="15857351" y="441475"/>
            <a:ext cx="1812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80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1"/>
              <a:buFont typeface="Montserrat"/>
              <a:buNone/>
            </a:pPr>
            <a:r>
              <a:rPr lang="en-US" sz="2801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Як це працює</a:t>
            </a:r>
            <a:endParaRPr sz="2801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5" name="Google Shape;475;p14"/>
          <p:cNvSpPr/>
          <p:nvPr/>
        </p:nvSpPr>
        <p:spPr>
          <a:xfrm>
            <a:off x="2775850" y="628248"/>
            <a:ext cx="8629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02427"/>
              </a:buClr>
              <a:buSzPts val="7350"/>
              <a:buFont typeface="Montserrat"/>
              <a:buNone/>
            </a:pPr>
            <a:r>
              <a:rPr lang="en-US" sz="7350" b="1" i="0" u="none" strike="noStrike" cap="none">
                <a:solidFill>
                  <a:srgbClr val="202427"/>
                </a:solidFill>
                <a:latin typeface="Montserrat"/>
                <a:ea typeface="Montserrat"/>
                <a:cs typeface="Montserrat"/>
                <a:sym typeface="Montserrat"/>
              </a:rPr>
              <a:t>Чекаут NovaPay</a:t>
            </a:r>
            <a:endParaRPr sz="735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6" name="Google Shape;476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7600" y="618350"/>
            <a:ext cx="2780518" cy="124635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14"/>
          <p:cNvSpPr/>
          <p:nvPr/>
        </p:nvSpPr>
        <p:spPr>
          <a:xfrm>
            <a:off x="515450" y="738175"/>
            <a:ext cx="1326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8623F"/>
              </a:buClr>
              <a:buSzPts val="7350"/>
              <a:buFont typeface="Montserrat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36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vaPay">
  <a:themeElements>
    <a:clrScheme name="Custom 3">
      <a:dk1>
        <a:srgbClr val="33332F"/>
      </a:dk1>
      <a:lt1>
        <a:srgbClr val="FFFFFF"/>
      </a:lt1>
      <a:dk2>
        <a:srgbClr val="690DD3"/>
      </a:dk2>
      <a:lt2>
        <a:srgbClr val="F5B50C"/>
      </a:lt2>
      <a:accent1>
        <a:srgbClr val="ED0000"/>
      </a:accent1>
      <a:accent2>
        <a:srgbClr val="59CCE5"/>
      </a:accent2>
      <a:accent3>
        <a:srgbClr val="F5EDFF"/>
      </a:accent3>
      <a:accent4>
        <a:srgbClr val="FF7EA9"/>
      </a:accent4>
      <a:accent5>
        <a:srgbClr val="3BD3B5"/>
      </a:accent5>
      <a:accent6>
        <a:srgbClr val="5DA1E8"/>
      </a:accent6>
      <a:hlink>
        <a:srgbClr val="690DD3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NovaPay">
  <a:themeElements>
    <a:clrScheme name="Custom 3">
      <a:dk1>
        <a:srgbClr val="33332F"/>
      </a:dk1>
      <a:lt1>
        <a:srgbClr val="FFFFFF"/>
      </a:lt1>
      <a:dk2>
        <a:srgbClr val="690DD3"/>
      </a:dk2>
      <a:lt2>
        <a:srgbClr val="F5B50C"/>
      </a:lt2>
      <a:accent1>
        <a:srgbClr val="ED0000"/>
      </a:accent1>
      <a:accent2>
        <a:srgbClr val="59CCE5"/>
      </a:accent2>
      <a:accent3>
        <a:srgbClr val="F5EDFF"/>
      </a:accent3>
      <a:accent4>
        <a:srgbClr val="FF7EA9"/>
      </a:accent4>
      <a:accent5>
        <a:srgbClr val="3BD3B5"/>
      </a:accent5>
      <a:accent6>
        <a:srgbClr val="5DA1E8"/>
      </a:accent6>
      <a:hlink>
        <a:srgbClr val="690DD3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NovaPay">
  <a:themeElements>
    <a:clrScheme name="Custom 3">
      <a:dk1>
        <a:srgbClr val="33332F"/>
      </a:dk1>
      <a:lt1>
        <a:srgbClr val="FFFFFF"/>
      </a:lt1>
      <a:dk2>
        <a:srgbClr val="690DD3"/>
      </a:dk2>
      <a:lt2>
        <a:srgbClr val="F5B50C"/>
      </a:lt2>
      <a:accent1>
        <a:srgbClr val="ED0000"/>
      </a:accent1>
      <a:accent2>
        <a:srgbClr val="59CCE5"/>
      </a:accent2>
      <a:accent3>
        <a:srgbClr val="F5EDFF"/>
      </a:accent3>
      <a:accent4>
        <a:srgbClr val="FF7EA9"/>
      </a:accent4>
      <a:accent5>
        <a:srgbClr val="3BD3B5"/>
      </a:accent5>
      <a:accent6>
        <a:srgbClr val="5DA1E8"/>
      </a:accent6>
      <a:hlink>
        <a:srgbClr val="690DD3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985</Words>
  <Application>Microsoft Office PowerPoint</Application>
  <PresentationFormat>Произвольный</PresentationFormat>
  <Paragraphs>219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23</vt:i4>
      </vt:variant>
    </vt:vector>
  </HeadingPairs>
  <TitlesOfParts>
    <vt:vector size="39" baseType="lpstr">
      <vt:lpstr>Montserrat Light</vt:lpstr>
      <vt:lpstr>Calibri</vt:lpstr>
      <vt:lpstr>Trebuchet MS</vt:lpstr>
      <vt:lpstr>Play</vt:lpstr>
      <vt:lpstr>Arial</vt:lpstr>
      <vt:lpstr>Montserrat ExtraBold</vt:lpstr>
      <vt:lpstr>Montserrat Medium</vt:lpstr>
      <vt:lpstr>Montserrat Black</vt:lpstr>
      <vt:lpstr>Montserrat</vt:lpstr>
      <vt:lpstr>Montserrat SemiBold</vt:lpstr>
      <vt:lpstr>NTR</vt:lpstr>
      <vt:lpstr>Office Theme</vt:lpstr>
      <vt:lpstr>NovaPay</vt:lpstr>
      <vt:lpstr>4_NovaPay</vt:lpstr>
      <vt:lpstr>4_NovaPay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Рахунок ФОП від NovaPay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PptxGenJS</dc:creator>
  <cp:lastModifiedBy>Гребенюк Анастасія Володимирівна</cp:lastModifiedBy>
  <cp:revision>3</cp:revision>
  <dcterms:created xsi:type="dcterms:W3CDTF">2025-02-04T07:05:18Z</dcterms:created>
  <dcterms:modified xsi:type="dcterms:W3CDTF">2026-01-16T14:22:01Z</dcterms:modified>
</cp:coreProperties>
</file>